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6" r:id="rId2"/>
  </p:sldMasterIdLst>
  <p:notesMasterIdLst>
    <p:notesMasterId r:id="rId35"/>
  </p:notesMasterIdLst>
  <p:handoutMasterIdLst>
    <p:handoutMasterId r:id="rId36"/>
  </p:handoutMasterIdLst>
  <p:sldIdLst>
    <p:sldId id="916" r:id="rId3"/>
    <p:sldId id="1047" r:id="rId4"/>
    <p:sldId id="1050" r:id="rId5"/>
    <p:sldId id="1051" r:id="rId6"/>
    <p:sldId id="1052" r:id="rId7"/>
    <p:sldId id="1053" r:id="rId8"/>
    <p:sldId id="1055" r:id="rId9"/>
    <p:sldId id="1056" r:id="rId10"/>
    <p:sldId id="1048" r:id="rId11"/>
    <p:sldId id="1095" r:id="rId12"/>
    <p:sldId id="1057" r:id="rId13"/>
    <p:sldId id="1058" r:id="rId14"/>
    <p:sldId id="1071" r:id="rId15"/>
    <p:sldId id="1073" r:id="rId16"/>
    <p:sldId id="1075" r:id="rId17"/>
    <p:sldId id="1077" r:id="rId18"/>
    <p:sldId id="1074" r:id="rId19"/>
    <p:sldId id="1078" r:id="rId20"/>
    <p:sldId id="1080" r:id="rId21"/>
    <p:sldId id="1081" r:id="rId22"/>
    <p:sldId id="1082" r:id="rId23"/>
    <p:sldId id="1083" r:id="rId24"/>
    <p:sldId id="1084" r:id="rId25"/>
    <p:sldId id="1085" r:id="rId26"/>
    <p:sldId id="1086" r:id="rId27"/>
    <p:sldId id="1090" r:id="rId28"/>
    <p:sldId id="1091" r:id="rId29"/>
    <p:sldId id="1092" r:id="rId30"/>
    <p:sldId id="1094" r:id="rId31"/>
    <p:sldId id="1093" r:id="rId32"/>
    <p:sldId id="1087" r:id="rId33"/>
    <p:sldId id="972"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ter van Rooyen (WRP)" initials="PvR (WRP)" lastIdx="7" clrIdx="0"/>
  <p:cmAuthor id="1" name="Colin Talanda" initials="CT" lastIdx="3" clrIdx="1">
    <p:extLst>
      <p:ext uri="{19B8F6BF-5375-455C-9EA6-DF929625EA0E}">
        <p15:presenceInfo xmlns:p15="http://schemas.microsoft.com/office/powerpoint/2012/main" userId="S-1-5-21-1657082222-3515343215-833021923-1177" providerId="AD"/>
      </p:ext>
    </p:extLst>
  </p:cmAuthor>
  <p:cmAuthor id="2" name="Sebastian Jahnke" initials="SJ" lastIdx="1" clrIdx="2">
    <p:extLst>
      <p:ext uri="{19B8F6BF-5375-455C-9EA6-DF929625EA0E}">
        <p15:presenceInfo xmlns:p15="http://schemas.microsoft.com/office/powerpoint/2012/main" userId="Sebastian Jahn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B592D"/>
    <a:srgbClr val="FFBC01"/>
    <a:srgbClr val="00FF00"/>
    <a:srgbClr val="009900"/>
    <a:srgbClr val="FDEADA"/>
    <a:srgbClr val="FFFFFF"/>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3896" autoAdjust="0"/>
  </p:normalViewPr>
  <p:slideViewPr>
    <p:cSldViewPr snapToGrid="0">
      <p:cViewPr>
        <p:scale>
          <a:sx n="66" d="100"/>
          <a:sy n="66" d="100"/>
        </p:scale>
        <p:origin x="1404" y="150"/>
      </p:cViewPr>
      <p:guideLst>
        <p:guide orient="horz" pos="2160"/>
        <p:guide pos="2880"/>
      </p:guideLst>
    </p:cSldViewPr>
  </p:slideViewPr>
  <p:outlineViewPr>
    <p:cViewPr>
      <p:scale>
        <a:sx n="33" d="100"/>
        <a:sy n="33" d="100"/>
      </p:scale>
      <p:origin x="0" y="-232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ZA" sz="1400"/>
              <a:t>Target IWA Water Balance Diagram (million m</a:t>
            </a:r>
            <a:r>
              <a:rPr lang="en-ZA" sz="1400" baseline="30000"/>
              <a:t>3</a:t>
            </a:r>
            <a:r>
              <a:rPr lang="en-ZA" sz="1400"/>
              <a:t>/annum)</a:t>
            </a:r>
          </a:p>
        </c:rich>
      </c:tx>
      <c:overlay val="0"/>
    </c:title>
    <c:autoTitleDeleted val="0"/>
    <c:plotArea>
      <c:layout/>
      <c:barChart>
        <c:barDir val="col"/>
        <c:grouping val="percentStacked"/>
        <c:varyColors val="0"/>
        <c:ser>
          <c:idx val="0"/>
          <c:order val="0"/>
          <c:spPr>
            <a:solidFill>
              <a:schemeClr val="accent3">
                <a:lumMod val="60000"/>
                <a:lumOff val="40000"/>
              </a:schemeClr>
            </a:solidFill>
            <a:ln>
              <a:noFill/>
            </a:ln>
          </c:spPr>
          <c:invertIfNegative val="0"/>
          <c:dLbls>
            <c:dLbl>
              <c:idx val="0"/>
              <c:delete val="1"/>
              <c:extLst xmlns:c16r2="http://schemas.microsoft.com/office/drawing/2015/06/chart">
                <c:ext xmlns:c16="http://schemas.microsoft.com/office/drawing/2014/chart" uri="{C3380CC4-5D6E-409C-BE32-E72D297353CC}">
                  <c16:uniqueId val="{00000000-B630-489A-ACC6-891B428A6C36}"/>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B630-489A-ACC6-891B428A6C3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B630-489A-ACC6-891B428A6C3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B630-489A-ACC6-891B428A6C36}"/>
                </c:ext>
                <c:ext xmlns:c15="http://schemas.microsoft.com/office/drawing/2012/chart" uri="{CE6537A1-D6FC-4f65-9D91-7224C49458BB}"/>
              </c:extLst>
            </c:dLbl>
            <c:spPr>
              <a:noFill/>
              <a:ln>
                <a:noFill/>
              </a:ln>
              <a:effectLst/>
            </c:spPr>
            <c:txPr>
              <a:bodyPr/>
              <a:lstStyle/>
              <a:p>
                <a:pPr>
                  <a:defRPr sz="800" b="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Base_Data!$A$135:$E$135</c:f>
              <c:numCache>
                <c:formatCode>"Reduced Input Volume ="\ 0.000</c:formatCode>
                <c:ptCount val="5"/>
                <c:pt idx="0">
                  <c:v>2.9732642999999968</c:v>
                </c:pt>
                <c:pt idx="1">
                  <c:v>2.9732642999999968</c:v>
                </c:pt>
                <c:pt idx="2">
                  <c:v>2.9732642999999968</c:v>
                </c:pt>
                <c:pt idx="3">
                  <c:v>2.9732642999999968</c:v>
                </c:pt>
                <c:pt idx="4">
                  <c:v>2.9732642999999968</c:v>
                </c:pt>
              </c:numCache>
            </c:numRef>
          </c:val>
          <c:extLst xmlns:c16r2="http://schemas.microsoft.com/office/drawing/2015/06/chart">
            <c:ext xmlns:c16="http://schemas.microsoft.com/office/drawing/2014/chart" uri="{C3380CC4-5D6E-409C-BE32-E72D297353CC}">
              <c16:uniqueId val="{00000004-B630-489A-ACC6-891B428A6C36}"/>
            </c:ext>
          </c:extLst>
        </c:ser>
        <c:ser>
          <c:idx val="1"/>
          <c:order val="1"/>
          <c:spPr>
            <a:solidFill>
              <a:schemeClr val="accent2">
                <a:lumMod val="60000"/>
                <a:lumOff val="40000"/>
              </a:schemeClr>
            </a:solidFill>
            <a:ln>
              <a:solidFill>
                <a:schemeClr val="tx1"/>
              </a:solidFill>
            </a:ln>
          </c:spPr>
          <c:invertIfNegative val="0"/>
          <c:dPt>
            <c:idx val="0"/>
            <c:invertIfNegative val="0"/>
            <c:bubble3D val="0"/>
            <c:spPr>
              <a:solidFill>
                <a:schemeClr val="accent1">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6-B630-489A-ACC6-891B428A6C36}"/>
              </c:ext>
            </c:extLst>
          </c:dPt>
          <c:dLbls>
            <c:spPr>
              <a:noFill/>
              <a:ln>
                <a:noFill/>
              </a:ln>
              <a:effectLst/>
            </c:spPr>
            <c:txPr>
              <a:bodyPr/>
              <a:lstStyle/>
              <a:p>
                <a:pPr>
                  <a:defRPr sz="8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Base_Data!$A$136:$E$136</c:f>
              <c:numCache>
                <c:formatCode>"Water losses ="\ 0.000</c:formatCode>
                <c:ptCount val="5"/>
                <c:pt idx="0" formatCode="&quot;System Input Volume =&quot;\ 0.000">
                  <c:v>36.179939700000006</c:v>
                </c:pt>
                <c:pt idx="1">
                  <c:v>3.6338842600000016</c:v>
                </c:pt>
                <c:pt idx="2" formatCode="&quot;Real Losses =&quot;\ 0.000">
                  <c:v>2.7254131950000011</c:v>
                </c:pt>
                <c:pt idx="3" formatCode="&quot;Real Losses =&quot;\ 0.000">
                  <c:v>2.7254131950000011</c:v>
                </c:pt>
                <c:pt idx="4" formatCode="&quot;Non-revenue water =&quot;\ 0.000">
                  <c:v>10.917668260000001</c:v>
                </c:pt>
              </c:numCache>
            </c:numRef>
          </c:val>
          <c:extLst xmlns:c16r2="http://schemas.microsoft.com/office/drawing/2015/06/chart">
            <c:ext xmlns:c16="http://schemas.microsoft.com/office/drawing/2014/chart" uri="{C3380CC4-5D6E-409C-BE32-E72D297353CC}">
              <c16:uniqueId val="{00000007-B630-489A-ACC6-891B428A6C36}"/>
            </c:ext>
          </c:extLst>
        </c:ser>
        <c:ser>
          <c:idx val="2"/>
          <c:order val="2"/>
          <c:spPr>
            <a:solidFill>
              <a:schemeClr val="accent2">
                <a:lumMod val="60000"/>
                <a:lumOff val="40000"/>
              </a:schemeClr>
            </a:solidFill>
            <a:ln>
              <a:solidFill>
                <a:schemeClr val="tx1"/>
              </a:solidFill>
            </a:ln>
          </c:spPr>
          <c:invertIfNegative val="0"/>
          <c:dPt>
            <c:idx val="1"/>
            <c:invertIfNegative val="0"/>
            <c:bubble3D val="0"/>
            <c:spPr>
              <a:solidFill>
                <a:schemeClr val="accent1">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9-B630-489A-ACC6-891B428A6C36}"/>
              </c:ext>
            </c:extLst>
          </c:dPt>
          <c:dPt>
            <c:idx val="4"/>
            <c:invertIfNegative val="0"/>
            <c:bubble3D val="0"/>
            <c:spPr>
              <a:solidFill>
                <a:schemeClr val="accent1">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B-B630-489A-ACC6-891B428A6C36}"/>
              </c:ext>
            </c:extLst>
          </c:dPt>
          <c:dLbls>
            <c:dLbl>
              <c:idx val="2"/>
              <c:spPr>
                <a:noFill/>
                <a:ln>
                  <a:noFill/>
                </a:ln>
                <a:effectLst/>
              </c:spPr>
              <c:txPr>
                <a:bodyPr/>
                <a:lstStyle/>
                <a:p>
                  <a:pPr>
                    <a:defRPr sz="600" b="0"/>
                  </a:pPr>
                  <a:endParaRPr lang="en-US"/>
                </a:p>
              </c:txPr>
              <c:showLegendKey val="0"/>
              <c:showVal val="1"/>
              <c:showCatName val="0"/>
              <c:showSerName val="0"/>
              <c:showPercent val="0"/>
              <c:showBubbleSize val="0"/>
            </c:dLbl>
            <c:dLbl>
              <c:idx val="3"/>
              <c:spPr>
                <a:noFill/>
                <a:ln>
                  <a:noFill/>
                </a:ln>
                <a:effectLst/>
              </c:spPr>
              <c:txPr>
                <a:bodyPr/>
                <a:lstStyle/>
                <a:p>
                  <a:pPr>
                    <a:defRPr sz="600" b="0"/>
                  </a:pPr>
                  <a:endParaRPr lang="en-US"/>
                </a:p>
              </c:txPr>
              <c:showLegendKey val="0"/>
              <c:showVal val="1"/>
              <c:showCatName val="0"/>
              <c:showSerName val="0"/>
              <c:showPercent val="0"/>
              <c:showBubbleSize val="0"/>
            </c:dLbl>
            <c:spPr>
              <a:noFill/>
              <a:ln>
                <a:noFill/>
              </a:ln>
              <a:effectLst/>
            </c:spPr>
            <c:txPr>
              <a:bodyPr/>
              <a:lstStyle/>
              <a:p>
                <a:pPr>
                  <a:defRPr sz="8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Base_Data!$A$137:$E$137</c:f>
              <c:numCache>
                <c:formatCode>"Authorised consumption ="\ 0.000</c:formatCode>
                <c:ptCount val="5"/>
                <c:pt idx="1">
                  <c:v>32.546055440000004</c:v>
                </c:pt>
                <c:pt idx="2" formatCode="&quot;Apparent losses =&quot;\ 0.000">
                  <c:v>0.90847106500000041</c:v>
                </c:pt>
                <c:pt idx="3" formatCode="&quot;Apparent losses =&quot;\ 0.000">
                  <c:v>0.90847106500000041</c:v>
                </c:pt>
                <c:pt idx="4" formatCode="&quot;Revenue water =&quot;\ 0.000">
                  <c:v>25.262271440000003</c:v>
                </c:pt>
              </c:numCache>
            </c:numRef>
          </c:val>
          <c:extLst xmlns:c16r2="http://schemas.microsoft.com/office/drawing/2015/06/chart">
            <c:ext xmlns:c16="http://schemas.microsoft.com/office/drawing/2014/chart" uri="{C3380CC4-5D6E-409C-BE32-E72D297353CC}">
              <c16:uniqueId val="{0000000E-B630-489A-ACC6-891B428A6C36}"/>
            </c:ext>
          </c:extLst>
        </c:ser>
        <c:ser>
          <c:idx val="3"/>
          <c:order val="3"/>
          <c:spPr>
            <a:solidFill>
              <a:schemeClr val="accent2">
                <a:lumMod val="60000"/>
                <a:lumOff val="40000"/>
              </a:schemeClr>
            </a:solidFill>
            <a:ln>
              <a:solidFill>
                <a:sysClr val="windowText" lastClr="000000"/>
              </a:solidFill>
            </a:ln>
          </c:spPr>
          <c:invertIfNegative val="0"/>
          <c:dLbls>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B630-489A-ACC6-891B428A6C36}"/>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B630-489A-ACC6-891B428A6C36}"/>
                </c:ext>
                <c:ext xmlns:c15="http://schemas.microsoft.com/office/drawing/2012/chart" uri="{CE6537A1-D6FC-4f65-9D91-7224C49458BB}"/>
              </c:extLst>
            </c:dLbl>
            <c:spPr>
              <a:noFill/>
              <a:ln>
                <a:noFill/>
              </a:ln>
              <a:effectLst/>
            </c:spPr>
            <c:txPr>
              <a:bodyPr/>
              <a:lstStyle/>
              <a:p>
                <a:pPr>
                  <a:defRPr sz="800" b="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Base_Data!$A$138:$E$138</c:f>
              <c:numCache>
                <c:formatCode>General</c:formatCode>
                <c:ptCount val="5"/>
                <c:pt idx="2" formatCode="&quot;Unbilled authorised =&quot;\ 0.000">
                  <c:v>7.2837839999999998</c:v>
                </c:pt>
                <c:pt idx="3" formatCode="&quot;Unbilled unmetered =&quot;\ 0.000">
                  <c:v>5.5775829999999997</c:v>
                </c:pt>
              </c:numCache>
            </c:numRef>
          </c:val>
          <c:extLst xmlns:c16r2="http://schemas.microsoft.com/office/drawing/2015/06/chart">
            <c:ext xmlns:c16="http://schemas.microsoft.com/office/drawing/2014/chart" uri="{C3380CC4-5D6E-409C-BE32-E72D297353CC}">
              <c16:uniqueId val="{00000011-B630-489A-ACC6-891B428A6C36}"/>
            </c:ext>
          </c:extLst>
        </c:ser>
        <c:ser>
          <c:idx val="4"/>
          <c:order val="4"/>
          <c:spPr>
            <a:solidFill>
              <a:schemeClr val="accent1">
                <a:lumMod val="60000"/>
                <a:lumOff val="40000"/>
              </a:schemeClr>
            </a:solidFill>
            <a:ln>
              <a:solidFill>
                <a:sysClr val="windowText" lastClr="000000"/>
              </a:solidFill>
            </a:ln>
          </c:spPr>
          <c:invertIfNegative val="0"/>
          <c:dPt>
            <c:idx val="3"/>
            <c:invertIfNegative val="0"/>
            <c:bubble3D val="0"/>
            <c:spPr>
              <a:solidFill>
                <a:schemeClr val="accent2">
                  <a:lumMod val="60000"/>
                  <a:lumOff val="40000"/>
                </a:schemeClr>
              </a:solidFill>
              <a:ln>
                <a:solidFill>
                  <a:sysClr val="windowText" lastClr="000000"/>
                </a:solidFill>
              </a:ln>
            </c:spPr>
            <c:extLst xmlns:c16r2="http://schemas.microsoft.com/office/drawing/2015/06/chart">
              <c:ext xmlns:c16="http://schemas.microsoft.com/office/drawing/2014/chart" uri="{C3380CC4-5D6E-409C-BE32-E72D297353CC}">
                <c16:uniqueId val="{00000013-B630-489A-ACC6-891B428A6C36}"/>
              </c:ext>
            </c:extLst>
          </c:dPt>
          <c:dLbls>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B630-489A-ACC6-891B428A6C36}"/>
                </c:ext>
                <c:ext xmlns:c15="http://schemas.microsoft.com/office/drawing/2012/chart" uri="{CE6537A1-D6FC-4f65-9D91-7224C49458BB}"/>
              </c:extLst>
            </c:dLbl>
            <c:spPr>
              <a:noFill/>
              <a:ln>
                <a:noFill/>
              </a:ln>
              <a:effectLst/>
            </c:spPr>
            <c:txPr>
              <a:bodyPr/>
              <a:lstStyle/>
              <a:p>
                <a:pPr>
                  <a:defRPr sz="800" b="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Base_Data!$A$139:$E$139</c:f>
              <c:numCache>
                <c:formatCode>General</c:formatCode>
                <c:ptCount val="5"/>
                <c:pt idx="2" formatCode="&quot;Billed authorised =&quot;\ 0.000">
                  <c:v>25.262271440000003</c:v>
                </c:pt>
                <c:pt idx="3" formatCode="&quot;Unbilled metered =&quot;\ 0.000">
                  <c:v>1.7062010000000001</c:v>
                </c:pt>
              </c:numCache>
            </c:numRef>
          </c:val>
          <c:extLst xmlns:c16r2="http://schemas.microsoft.com/office/drawing/2015/06/chart">
            <c:ext xmlns:c16="http://schemas.microsoft.com/office/drawing/2014/chart" uri="{C3380CC4-5D6E-409C-BE32-E72D297353CC}">
              <c16:uniqueId val="{00000014-B630-489A-ACC6-891B428A6C36}"/>
            </c:ext>
          </c:extLst>
        </c:ser>
        <c:ser>
          <c:idx val="5"/>
          <c:order val="5"/>
          <c:spPr>
            <a:solidFill>
              <a:schemeClr val="accent1">
                <a:lumMod val="60000"/>
                <a:lumOff val="40000"/>
              </a:schemeClr>
            </a:solidFill>
            <a:ln>
              <a:solidFill>
                <a:prstClr val="black"/>
              </a:solidFill>
            </a:ln>
          </c:spPr>
          <c:invertIfNegative val="0"/>
          <c:dLbls>
            <c:delete val="1"/>
          </c:dLbls>
          <c:val>
            <c:numRef>
              <c:f>Base_Data!$A$140:$E$140</c:f>
              <c:numCache>
                <c:formatCode>General</c:formatCode>
                <c:ptCount val="5"/>
                <c:pt idx="3" formatCode="&quot;Billed unmetered =&quot;\ 0.000">
                  <c:v>2.2259999999999999E-2</c:v>
                </c:pt>
              </c:numCache>
            </c:numRef>
          </c:val>
          <c:extLst xmlns:c16r2="http://schemas.microsoft.com/office/drawing/2015/06/chart">
            <c:ext xmlns:c16="http://schemas.microsoft.com/office/drawing/2014/chart" uri="{C3380CC4-5D6E-409C-BE32-E72D297353CC}">
              <c16:uniqueId val="{00000015-B630-489A-ACC6-891B428A6C36}"/>
            </c:ext>
          </c:extLst>
        </c:ser>
        <c:ser>
          <c:idx val="6"/>
          <c:order val="6"/>
          <c:spPr>
            <a:ln>
              <a:solidFill>
                <a:sysClr val="windowText" lastClr="000000"/>
              </a:solidFill>
            </a:ln>
          </c:spPr>
          <c:invertIfNegative val="0"/>
          <c:dPt>
            <c:idx val="3"/>
            <c:invertIfNegative val="0"/>
            <c:bubble3D val="0"/>
            <c:spPr>
              <a:solidFill>
                <a:schemeClr val="accent1">
                  <a:lumMod val="60000"/>
                  <a:lumOff val="40000"/>
                </a:schemeClr>
              </a:solidFill>
              <a:ln>
                <a:solidFill>
                  <a:sysClr val="windowText" lastClr="000000"/>
                </a:solidFill>
              </a:ln>
            </c:spPr>
            <c:extLst xmlns:c16r2="http://schemas.microsoft.com/office/drawing/2015/06/chart">
              <c:ext xmlns:c16="http://schemas.microsoft.com/office/drawing/2014/chart" uri="{C3380CC4-5D6E-409C-BE32-E72D297353CC}">
                <c16:uniqueId val="{00000017-B630-489A-ACC6-891B428A6C36}"/>
              </c:ext>
            </c:extLst>
          </c:dPt>
          <c:dLbls>
            <c:spPr>
              <a:noFill/>
              <a:ln>
                <a:noFill/>
              </a:ln>
              <a:effectLst/>
            </c:spPr>
            <c:txPr>
              <a:bodyPr/>
              <a:lstStyle/>
              <a:p>
                <a:pPr>
                  <a:defRPr sz="8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Base_Data!$A$141:$E$141</c:f>
              <c:numCache>
                <c:formatCode>General</c:formatCode>
                <c:ptCount val="5"/>
                <c:pt idx="3" formatCode="&quot;Billed metered =&quot;\ 0.000">
                  <c:v>25.24001144</c:v>
                </c:pt>
              </c:numCache>
            </c:numRef>
          </c:val>
          <c:extLst xmlns:c16r2="http://schemas.microsoft.com/office/drawing/2015/06/chart">
            <c:ext xmlns:c16="http://schemas.microsoft.com/office/drawing/2014/chart" uri="{C3380CC4-5D6E-409C-BE32-E72D297353CC}">
              <c16:uniqueId val="{00000018-B630-489A-ACC6-891B428A6C36}"/>
            </c:ext>
          </c:extLst>
        </c:ser>
        <c:dLbls>
          <c:showLegendKey val="0"/>
          <c:showVal val="1"/>
          <c:showCatName val="0"/>
          <c:showSerName val="0"/>
          <c:showPercent val="0"/>
          <c:showBubbleSize val="0"/>
        </c:dLbls>
        <c:gapWidth val="0"/>
        <c:overlap val="100"/>
        <c:axId val="336170152"/>
        <c:axId val="336171328"/>
      </c:barChart>
      <c:catAx>
        <c:axId val="336170152"/>
        <c:scaling>
          <c:orientation val="minMax"/>
        </c:scaling>
        <c:delete val="1"/>
        <c:axPos val="b"/>
        <c:numFmt formatCode="General" sourceLinked="1"/>
        <c:majorTickMark val="out"/>
        <c:minorTickMark val="none"/>
        <c:tickLblPos val="none"/>
        <c:crossAx val="336171328"/>
        <c:crosses val="autoZero"/>
        <c:auto val="1"/>
        <c:lblAlgn val="ctr"/>
        <c:lblOffset val="100"/>
        <c:noMultiLvlLbl val="0"/>
      </c:catAx>
      <c:valAx>
        <c:axId val="336171328"/>
        <c:scaling>
          <c:orientation val="minMax"/>
        </c:scaling>
        <c:delete val="1"/>
        <c:axPos val="l"/>
        <c:majorGridlines/>
        <c:numFmt formatCode="0%" sourceLinked="1"/>
        <c:majorTickMark val="out"/>
        <c:minorTickMark val="none"/>
        <c:tickLblPos val="none"/>
        <c:crossAx val="336170152"/>
        <c:crosses val="autoZero"/>
        <c:crossBetween val="between"/>
      </c:valAx>
      <c:spPr>
        <a:ln>
          <a:solidFill>
            <a:schemeClr val="tx1"/>
          </a:solidFill>
        </a:ln>
      </c:spPr>
    </c:plotArea>
    <c:plotVisOnly val="1"/>
    <c:dispBlanksAs val="gap"/>
    <c:showDLblsOverMax val="0"/>
  </c:chart>
  <c:spPr>
    <a:ln>
      <a:solidFill>
        <a:sysClr val="windowText" lastClr="000000"/>
      </a:solidFill>
    </a:ln>
  </c:spPr>
  <c:txPr>
    <a:bodyPr/>
    <a:lstStyle/>
    <a:p>
      <a:pPr>
        <a:defRPr sz="1000">
          <a:latin typeface="Arial Narrow"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5658" cy="498055"/>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sz="quarter" idx="1"/>
          </p:nvPr>
        </p:nvSpPr>
        <p:spPr>
          <a:xfrm>
            <a:off x="3850445" y="0"/>
            <a:ext cx="2945658" cy="498055"/>
          </a:xfrm>
          <a:prstGeom prst="rect">
            <a:avLst/>
          </a:prstGeom>
        </p:spPr>
        <p:txBody>
          <a:bodyPr vert="horz" lIns="91432" tIns="45716" rIns="91432" bIns="45716" rtlCol="0"/>
          <a:lstStyle>
            <a:lvl1pPr algn="r">
              <a:defRPr sz="1200"/>
            </a:lvl1pPr>
          </a:lstStyle>
          <a:p>
            <a:fld id="{F9FBA0E0-4BE6-4A32-AE56-90BD3051A579}" type="datetimeFigureOut">
              <a:rPr lang="en-US" smtClean="0"/>
              <a:t>6/25/2020</a:t>
            </a:fld>
            <a:endParaRPr lang="en-US" dirty="0"/>
          </a:p>
        </p:txBody>
      </p:sp>
      <p:sp>
        <p:nvSpPr>
          <p:cNvPr id="4" name="Footer Placeholder 3"/>
          <p:cNvSpPr>
            <a:spLocks noGrp="1"/>
          </p:cNvSpPr>
          <p:nvPr>
            <p:ph type="ftr" sz="quarter" idx="2"/>
          </p:nvPr>
        </p:nvSpPr>
        <p:spPr>
          <a:xfrm>
            <a:off x="4" y="9428586"/>
            <a:ext cx="2945658" cy="498055"/>
          </a:xfrm>
          <a:prstGeom prst="rect">
            <a:avLst/>
          </a:prstGeom>
        </p:spPr>
        <p:txBody>
          <a:bodyPr vert="horz" lIns="91432" tIns="45716" rIns="91432"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28586"/>
            <a:ext cx="2945658" cy="498055"/>
          </a:xfrm>
          <a:prstGeom prst="rect">
            <a:avLst/>
          </a:prstGeom>
        </p:spPr>
        <p:txBody>
          <a:bodyPr vert="horz" lIns="91432" tIns="45716" rIns="91432" bIns="45716" rtlCol="0" anchor="b"/>
          <a:lstStyle>
            <a:lvl1pPr algn="r">
              <a:defRPr sz="1200"/>
            </a:lvl1pPr>
          </a:lstStyle>
          <a:p>
            <a:fld id="{FCA19406-1873-42A4-A305-7999F0E6247E}" type="slidenum">
              <a:rPr lang="en-US" smtClean="0"/>
              <a:t>‹#›</a:t>
            </a:fld>
            <a:endParaRPr lang="en-US" dirty="0"/>
          </a:p>
        </p:txBody>
      </p:sp>
    </p:spTree>
    <p:extLst>
      <p:ext uri="{BB962C8B-B14F-4D97-AF65-F5344CB8AC3E}">
        <p14:creationId xmlns:p14="http://schemas.microsoft.com/office/powerpoint/2010/main" val="612783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8" cy="496332"/>
          </a:xfrm>
          <a:prstGeom prst="rect">
            <a:avLst/>
          </a:prstGeom>
        </p:spPr>
        <p:txBody>
          <a:bodyPr vert="horz" lIns="91432" tIns="45716" rIns="91432" bIns="45716" rtlCol="0"/>
          <a:lstStyle>
            <a:lvl1pPr algn="l">
              <a:defRPr sz="1200"/>
            </a:lvl1pPr>
          </a:lstStyle>
          <a:p>
            <a:endParaRPr lang="en-ZA" dirty="0"/>
          </a:p>
        </p:txBody>
      </p:sp>
      <p:sp>
        <p:nvSpPr>
          <p:cNvPr id="3" name="Date Placeholder 2"/>
          <p:cNvSpPr>
            <a:spLocks noGrp="1"/>
          </p:cNvSpPr>
          <p:nvPr>
            <p:ph type="dt" idx="1"/>
          </p:nvPr>
        </p:nvSpPr>
        <p:spPr>
          <a:xfrm>
            <a:off x="3850445" y="2"/>
            <a:ext cx="2945658" cy="496332"/>
          </a:xfrm>
          <a:prstGeom prst="rect">
            <a:avLst/>
          </a:prstGeom>
        </p:spPr>
        <p:txBody>
          <a:bodyPr vert="horz" lIns="91432" tIns="45716" rIns="91432" bIns="45716" rtlCol="0"/>
          <a:lstStyle>
            <a:lvl1pPr algn="r">
              <a:defRPr sz="1200"/>
            </a:lvl1pPr>
          </a:lstStyle>
          <a:p>
            <a:fld id="{E8696F79-02F0-4926-9764-1D728F352A0B}" type="datetimeFigureOut">
              <a:rPr lang="en-ZA" smtClean="0"/>
              <a:t>2020-06-25</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ZA"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4" y="9428586"/>
            <a:ext cx="2945658" cy="496332"/>
          </a:xfrm>
          <a:prstGeom prst="rect">
            <a:avLst/>
          </a:prstGeom>
        </p:spPr>
        <p:txBody>
          <a:bodyPr vert="horz" lIns="91432" tIns="45716" rIns="91432" bIns="4571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28586"/>
            <a:ext cx="2945658" cy="496332"/>
          </a:xfrm>
          <a:prstGeom prst="rect">
            <a:avLst/>
          </a:prstGeom>
        </p:spPr>
        <p:txBody>
          <a:bodyPr vert="horz" lIns="91432" tIns="45716" rIns="91432" bIns="45716" rtlCol="0" anchor="b"/>
          <a:lstStyle>
            <a:lvl1pPr algn="r">
              <a:defRPr sz="1200"/>
            </a:lvl1pPr>
          </a:lstStyle>
          <a:p>
            <a:fld id="{DEC39D30-B17C-4499-BC23-2AA0CF843A52}" type="slidenum">
              <a:rPr lang="en-ZA" smtClean="0"/>
              <a:t>‹#›</a:t>
            </a:fld>
            <a:endParaRPr lang="en-ZA" dirty="0"/>
          </a:p>
        </p:txBody>
      </p:sp>
    </p:spTree>
    <p:extLst>
      <p:ext uri="{BB962C8B-B14F-4D97-AF65-F5344CB8AC3E}">
        <p14:creationId xmlns:p14="http://schemas.microsoft.com/office/powerpoint/2010/main" val="404981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38148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11038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18</a:t>
            </a:fld>
            <a:endParaRPr lang="en-ZA" dirty="0"/>
          </a:p>
        </p:txBody>
      </p:sp>
    </p:spTree>
    <p:extLst>
      <p:ext uri="{BB962C8B-B14F-4D97-AF65-F5344CB8AC3E}">
        <p14:creationId xmlns:p14="http://schemas.microsoft.com/office/powerpoint/2010/main" val="364840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19</a:t>
            </a:fld>
            <a:endParaRPr lang="en-ZA" dirty="0"/>
          </a:p>
        </p:txBody>
      </p:sp>
    </p:spTree>
    <p:extLst>
      <p:ext uri="{BB962C8B-B14F-4D97-AF65-F5344CB8AC3E}">
        <p14:creationId xmlns:p14="http://schemas.microsoft.com/office/powerpoint/2010/main" val="152281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20</a:t>
            </a:fld>
            <a:endParaRPr lang="en-ZA" dirty="0"/>
          </a:p>
        </p:txBody>
      </p:sp>
    </p:spTree>
    <p:extLst>
      <p:ext uri="{BB962C8B-B14F-4D97-AF65-F5344CB8AC3E}">
        <p14:creationId xmlns:p14="http://schemas.microsoft.com/office/powerpoint/2010/main" val="88528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22</a:t>
            </a:fld>
            <a:endParaRPr lang="en-ZA" dirty="0"/>
          </a:p>
        </p:txBody>
      </p:sp>
    </p:spTree>
    <p:extLst>
      <p:ext uri="{BB962C8B-B14F-4D97-AF65-F5344CB8AC3E}">
        <p14:creationId xmlns:p14="http://schemas.microsoft.com/office/powerpoint/2010/main" val="249206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23</a:t>
            </a:fld>
            <a:endParaRPr lang="en-ZA" dirty="0"/>
          </a:p>
        </p:txBody>
      </p:sp>
    </p:spTree>
    <p:extLst>
      <p:ext uri="{BB962C8B-B14F-4D97-AF65-F5344CB8AC3E}">
        <p14:creationId xmlns:p14="http://schemas.microsoft.com/office/powerpoint/2010/main" val="49290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25</a:t>
            </a:fld>
            <a:endParaRPr lang="en-ZA" dirty="0"/>
          </a:p>
        </p:txBody>
      </p:sp>
    </p:spTree>
    <p:extLst>
      <p:ext uri="{BB962C8B-B14F-4D97-AF65-F5344CB8AC3E}">
        <p14:creationId xmlns:p14="http://schemas.microsoft.com/office/powerpoint/2010/main" val="135274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26</a:t>
            </a:fld>
            <a:endParaRPr lang="en-ZA" dirty="0"/>
          </a:p>
        </p:txBody>
      </p:sp>
    </p:spTree>
    <p:extLst>
      <p:ext uri="{BB962C8B-B14F-4D97-AF65-F5344CB8AC3E}">
        <p14:creationId xmlns:p14="http://schemas.microsoft.com/office/powerpoint/2010/main" val="2494793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27</a:t>
            </a:fld>
            <a:endParaRPr lang="en-ZA" dirty="0"/>
          </a:p>
        </p:txBody>
      </p:sp>
    </p:spTree>
    <p:extLst>
      <p:ext uri="{BB962C8B-B14F-4D97-AF65-F5344CB8AC3E}">
        <p14:creationId xmlns:p14="http://schemas.microsoft.com/office/powerpoint/2010/main" val="3082236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28</a:t>
            </a:fld>
            <a:endParaRPr lang="en-ZA" dirty="0"/>
          </a:p>
        </p:txBody>
      </p:sp>
    </p:spTree>
    <p:extLst>
      <p:ext uri="{BB962C8B-B14F-4D97-AF65-F5344CB8AC3E}">
        <p14:creationId xmlns:p14="http://schemas.microsoft.com/office/powerpoint/2010/main" val="99087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a:t>
            </a:fld>
            <a:endParaRPr lang="en-ZA" dirty="0"/>
          </a:p>
        </p:txBody>
      </p:sp>
    </p:spTree>
    <p:extLst>
      <p:ext uri="{BB962C8B-B14F-4D97-AF65-F5344CB8AC3E}">
        <p14:creationId xmlns:p14="http://schemas.microsoft.com/office/powerpoint/2010/main" val="407740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29</a:t>
            </a:fld>
            <a:endParaRPr lang="en-ZA" dirty="0"/>
          </a:p>
        </p:txBody>
      </p:sp>
    </p:spTree>
    <p:extLst>
      <p:ext uri="{BB962C8B-B14F-4D97-AF65-F5344CB8AC3E}">
        <p14:creationId xmlns:p14="http://schemas.microsoft.com/office/powerpoint/2010/main" val="180586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30</a:t>
            </a:fld>
            <a:endParaRPr lang="en-ZA" dirty="0"/>
          </a:p>
        </p:txBody>
      </p:sp>
    </p:spTree>
    <p:extLst>
      <p:ext uri="{BB962C8B-B14F-4D97-AF65-F5344CB8AC3E}">
        <p14:creationId xmlns:p14="http://schemas.microsoft.com/office/powerpoint/2010/main" val="3717075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31</a:t>
            </a:fld>
            <a:endParaRPr lang="en-ZA" dirty="0"/>
          </a:p>
        </p:txBody>
      </p:sp>
    </p:spTree>
    <p:extLst>
      <p:ext uri="{BB962C8B-B14F-4D97-AF65-F5344CB8AC3E}">
        <p14:creationId xmlns:p14="http://schemas.microsoft.com/office/powerpoint/2010/main" val="4075421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6741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36237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7</a:t>
            </a:fld>
            <a:endParaRPr lang="en-ZA" dirty="0"/>
          </a:p>
        </p:txBody>
      </p:sp>
    </p:spTree>
    <p:extLst>
      <p:ext uri="{BB962C8B-B14F-4D97-AF65-F5344CB8AC3E}">
        <p14:creationId xmlns:p14="http://schemas.microsoft.com/office/powerpoint/2010/main" val="175462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8</a:t>
            </a:fld>
            <a:endParaRPr lang="en-ZA" dirty="0"/>
          </a:p>
        </p:txBody>
      </p:sp>
    </p:spTree>
    <p:extLst>
      <p:ext uri="{BB962C8B-B14F-4D97-AF65-F5344CB8AC3E}">
        <p14:creationId xmlns:p14="http://schemas.microsoft.com/office/powerpoint/2010/main" val="252495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5324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C39D30-B17C-4499-BC23-2AA0CF843A52}" type="slidenum">
              <a:rPr lang="en-ZA" smtClean="0"/>
              <a:t>12</a:t>
            </a:fld>
            <a:endParaRPr lang="en-ZA" dirty="0"/>
          </a:p>
        </p:txBody>
      </p:sp>
    </p:spTree>
    <p:extLst>
      <p:ext uri="{BB962C8B-B14F-4D97-AF65-F5344CB8AC3E}">
        <p14:creationId xmlns:p14="http://schemas.microsoft.com/office/powerpoint/2010/main" val="312453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35592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16</a:t>
            </a:fld>
            <a:endParaRPr lang="en-ZA" dirty="0"/>
          </a:p>
        </p:txBody>
      </p:sp>
    </p:spTree>
    <p:extLst>
      <p:ext uri="{BB962C8B-B14F-4D97-AF65-F5344CB8AC3E}">
        <p14:creationId xmlns:p14="http://schemas.microsoft.com/office/powerpoint/2010/main" val="3147022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325103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44E374E3-DC7C-44D5-9424-E52ECA93ED9F}"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983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491742AA-FB39-4743-8D79-A47C6E0FCC17}"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2338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B3ED148C-8680-4A42-A40D-8DDE8667E77B}"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35276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90600" y="612140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AB6CDE10-C9FA-49F1-90D0-50A21CFA6D40}"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36515" y="6516694"/>
            <a:ext cx="1335087" cy="358775"/>
          </a:xfrm>
          <a:prstGeom prst="rect">
            <a:avLst/>
          </a:prstGeom>
        </p:spPr>
        <p:txBody>
          <a:bodyPr vert="horz" wrap="square" lIns="91440" tIns="45720" rIns="91440" bIns="45720" numCol="1" anchor="t" anchorCtr="0" compatLnSpc="1">
            <a:prstTxWarp prst="textNoShape">
              <a:avLst/>
            </a:prstTxWarp>
          </a:bodyPr>
          <a:lstStyle>
            <a:lvl1pPr marL="0" indent="0" eaLnBrk="1" hangingPunct="1">
              <a:buFont typeface="+mj-lt"/>
              <a:buNone/>
              <a:defRPr sz="900">
                <a:latin typeface="Gill Snas"/>
              </a:defRPr>
            </a:lvl1pPr>
          </a:lstStyle>
          <a:p>
            <a:pPr defTabSz="342892"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961721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422400" y="1417644"/>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58800" y="605949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08253CFF-D1B2-4FE9-83E9-C7F42A20A1F4}"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3" y="6538913"/>
            <a:ext cx="1439863" cy="323850"/>
          </a:xfrm>
          <a:prstGeom prst="rect">
            <a:avLst/>
          </a:prstGeom>
        </p:spPr>
        <p:txBody>
          <a:bodyPr vert="horz" wrap="square" lIns="72000" tIns="36000" rIns="91440" bIns="45720" numCol="1" anchor="t" anchorCtr="0" compatLnSpc="1">
            <a:prstTxWarp prst="textNoShape">
              <a:avLst/>
            </a:prstTxWarp>
          </a:bodyPr>
          <a:lstStyle>
            <a:lvl1pPr marL="0" indent="0" eaLnBrk="1" hangingPunct="1">
              <a:buFont typeface="+mj-lt"/>
              <a:buNone/>
              <a:defRPr sz="900">
                <a:latin typeface="Gill Snas"/>
              </a:defRPr>
            </a:lvl1pPr>
          </a:lstStyle>
          <a:p>
            <a:pPr defTabSz="342892"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866238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232400" y="653733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2455B14C-619C-4C7E-810C-0F7051766A69}"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0" y="6538919"/>
            <a:ext cx="11049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2A06A2E2-3E7B-4DE1-B209-ED36F24E96E3}"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747923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010400" y="641033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D8B61F8F-95E0-457A-AB0E-90F92DFA1C77}"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771900" y="64960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7" name="Slide Number Placeholder 6"/>
          <p:cNvSpPr>
            <a:spLocks noGrp="1"/>
          </p:cNvSpPr>
          <p:nvPr>
            <p:ph type="sldNum" sz="quarter" idx="12"/>
          </p:nvPr>
        </p:nvSpPr>
        <p:spPr>
          <a:xfrm>
            <a:off x="0" y="651510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1AF46532-6F25-4CCA-9692-A18EFA64D951}"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621038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C848EB19-060B-4ECB-B83B-49BA7A3B56F2}"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9" name="Slide Number Placeholder 8"/>
          <p:cNvSpPr>
            <a:spLocks noGrp="1"/>
          </p:cNvSpPr>
          <p:nvPr>
            <p:ph type="sldNum" sz="quarter" idx="12"/>
          </p:nvPr>
        </p:nvSpPr>
        <p:spPr>
          <a:xfrm>
            <a:off x="0" y="653891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16FF4E4C-23A3-462A-955D-5CD59CD59B8D}"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278988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2C7ADA4B-CEAA-4AC8-8DFB-555BF6E11EB0}"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5" name="Slide Number Placeholder 4"/>
          <p:cNvSpPr>
            <a:spLocks noGrp="1"/>
          </p:cNvSpPr>
          <p:nvPr>
            <p:ph type="sldNum" sz="quarter" idx="12"/>
          </p:nvPr>
        </p:nvSpPr>
        <p:spPr>
          <a:xfrm>
            <a:off x="0" y="649288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041BE2F0-D0B6-4A04-91D1-CFD1FC86EDE6}"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1575971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EBED1F12-171C-4589-9BDE-F09C7D1EF6EA}"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4" name="Slide Number Placeholder 3"/>
          <p:cNvSpPr>
            <a:spLocks noGrp="1"/>
          </p:cNvSpPr>
          <p:nvPr>
            <p:ph type="sldNum" sz="quarter" idx="12"/>
          </p:nvPr>
        </p:nvSpPr>
        <p:spPr>
          <a:xfrm>
            <a:off x="0" y="651193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12348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7108" y="2130425"/>
            <a:ext cx="6981092" cy="1470025"/>
          </a:xfrm>
          <a:prstGeom prst="rect">
            <a:avLst/>
          </a:prstGeom>
        </p:spPr>
        <p:txBody>
          <a:bodyPr/>
          <a:lstStyle>
            <a:lvl1pPr algn="l">
              <a:defRPr lang="en-US" sz="2800" b="1" kern="1200" dirty="0">
                <a:solidFill>
                  <a:srgbClr val="A4B16F"/>
                </a:solidFill>
                <a:latin typeface="Gill Sans"/>
                <a:ea typeface="+mn-ea"/>
                <a:cs typeface="Gill Sans"/>
              </a:defRPr>
            </a:lvl1pPr>
          </a:lstStyle>
          <a:p>
            <a:r>
              <a:rPr lang="en-US" dirty="0"/>
              <a:t>Click to edit Master title style</a:t>
            </a:r>
          </a:p>
        </p:txBody>
      </p:sp>
      <p:sp>
        <p:nvSpPr>
          <p:cNvPr id="3" name="Subtitle 2"/>
          <p:cNvSpPr>
            <a:spLocks noGrp="1"/>
          </p:cNvSpPr>
          <p:nvPr>
            <p:ph type="subTitle" idx="1"/>
          </p:nvPr>
        </p:nvSpPr>
        <p:spPr>
          <a:xfrm>
            <a:off x="1477108" y="3886200"/>
            <a:ext cx="6295292" cy="1752600"/>
          </a:xfrm>
          <a:prstGeom prst="rect">
            <a:avLst/>
          </a:prstGeom>
        </p:spPr>
        <p:txBody>
          <a:bodyPr/>
          <a:lstStyle>
            <a:lvl1pPr marL="0" indent="0" algn="l">
              <a:buNone/>
              <a:defRPr lang="en-US" sz="2000" kern="1200" dirty="0" smtClean="0">
                <a:solidFill>
                  <a:srgbClr val="A4B16F"/>
                </a:solidFill>
                <a:latin typeface="Gill Sans"/>
                <a:ea typeface="+mn-ea"/>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3F713A5C-2932-4534-9E8D-1C012D084504}"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2" name="Oval 11"/>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3"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7178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284D868F-7B91-405E-A276-CB74920CF174}"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7" name="Slide Number Placeholder 6"/>
          <p:cNvSpPr>
            <a:spLocks noGrp="1"/>
          </p:cNvSpPr>
          <p:nvPr>
            <p:ph type="sldNum" sz="quarter" idx="12"/>
          </p:nvPr>
        </p:nvSpPr>
        <p:spPr>
          <a:xfrm>
            <a:off x="0" y="649288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latin typeface="Gill Snas" charset="0"/>
              </a:defRPr>
            </a:lvl1pPr>
          </a:lstStyle>
          <a:p>
            <a:pPr defTabSz="342892" fontAlgn="base">
              <a:spcBef>
                <a:spcPct val="0"/>
              </a:spcBef>
              <a:spcAft>
                <a:spcPct val="0"/>
              </a:spcAft>
              <a:defRPr/>
            </a:pPr>
            <a:fld id="{9902E340-6B42-4F3F-AED2-68C4F37921DF}" type="slidenum">
              <a:rPr lang="en-US" altLang="en-US">
                <a:solidFill>
                  <a:prstClr val="black"/>
                </a:solidFill>
                <a:ea typeface="ＭＳ Ｐゴシック" pitchFamily="34" charset="-128"/>
              </a:rPr>
              <a:pPr defTabSz="342892" fontAlgn="base">
                <a:spcBef>
                  <a:spcPct val="0"/>
                </a:spcBef>
                <a:spcAft>
                  <a:spcPct val="0"/>
                </a:spcAft>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042448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1B8B46E1-5716-418B-9597-351358B82845}"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7" name="Slide Number Placeholder 6"/>
          <p:cNvSpPr>
            <a:spLocks noGrp="1"/>
          </p:cNvSpPr>
          <p:nvPr>
            <p:ph type="sldNum" sz="quarter" idx="12"/>
          </p:nvPr>
        </p:nvSpPr>
        <p:spPr>
          <a:xfrm>
            <a:off x="0" y="656908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F5E29352-B9AC-42BD-A146-B2D70AACB80F}"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971982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323CC708-85E7-4A46-A620-C2CE50739D59}"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101600" y="65341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4276DCAD-873A-4EBA-8CF0-2DAA88FB7350}"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272890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601EBC70-AE84-41EE-8FFF-1F8D27206D9B}" type="datetime1">
              <a:rPr lang="en-US" smtClean="0">
                <a:solidFill>
                  <a:prstClr val="black"/>
                </a:solidFill>
                <a:ea typeface="ＭＳ Ｐゴシック" pitchFamily="34" charset="-128"/>
              </a:rPr>
              <a:pPr defTabSz="342892" fontAlgn="base">
                <a:spcBef>
                  <a:spcPct val="0"/>
                </a:spcBef>
                <a:spcAft>
                  <a:spcPct val="0"/>
                </a:spcAft>
                <a:defRPr/>
              </a:pPr>
              <a:t>6/25/2020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88900" y="653891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ED38CB0F-D2AE-429B-9AF1-D8CD8BE4AC2C}"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60626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9231" y="90006"/>
            <a:ext cx="7807569" cy="745263"/>
          </a:xfrm>
          <a:prstGeom prst="rect">
            <a:avLst/>
          </a:prstGeom>
        </p:spPr>
        <p:txBody>
          <a:bodyPr anchor="ctr" anchorCtr="0"/>
          <a:lstStyle>
            <a:lvl1pPr algn="l">
              <a:defRPr lang="en-US" sz="2400" b="1" kern="1200" cap="all" baseline="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idx="1"/>
          </p:nvPr>
        </p:nvSpPr>
        <p:spPr>
          <a:xfrm>
            <a:off x="896816" y="835269"/>
            <a:ext cx="7789984" cy="5387608"/>
          </a:xfrm>
          <a:prstGeom prst="rect">
            <a:avLst/>
          </a:prstGeom>
        </p:spPr>
        <p:txBody>
          <a:bodyPr/>
          <a:lstStyle>
            <a:lvl1pPr marL="0" indent="0">
              <a:lnSpc>
                <a:spcPct val="150000"/>
              </a:lnSpc>
              <a:spcAft>
                <a:spcPts val="0"/>
              </a:spcAft>
              <a:buFont typeface="Arial" panose="020B0604020202020204" pitchFamily="34" charset="0"/>
              <a:buNone/>
              <a:defRPr lang="en-US" sz="2400" b="1" kern="1200" cap="all" baseline="0" dirty="0" smtClean="0">
                <a:solidFill>
                  <a:srgbClr val="A4B16F"/>
                </a:solidFill>
                <a:latin typeface="Gill Sans"/>
                <a:ea typeface="+mn-ea"/>
                <a:cs typeface="Gill Sans"/>
              </a:defRPr>
            </a:lvl1pPr>
            <a:lvl2pPr marL="0" indent="0">
              <a:buNone/>
              <a:defRPr lang="en-US" sz="2000" kern="1200" dirty="0" smtClean="0">
                <a:solidFill>
                  <a:srgbClr val="A4B16F"/>
                </a:solidFill>
                <a:latin typeface="Gill Sans"/>
                <a:ea typeface="+mn-ea"/>
                <a:cs typeface="Gill Sans"/>
              </a:defRPr>
            </a:lvl2pPr>
            <a:lvl3pPr marL="0" indent="0">
              <a:lnSpc>
                <a:spcPct val="200000"/>
              </a:lnSpc>
              <a:buNone/>
              <a:defRPr lang="en-US" sz="1800" kern="1200" dirty="0" smtClean="0">
                <a:solidFill>
                  <a:schemeClr val="tx1"/>
                </a:solidFill>
                <a:latin typeface="Arial" pitchFamily="34" charset="0"/>
                <a:ea typeface="ＭＳ Ｐゴシック" pitchFamily="34" charset="-128"/>
                <a:cs typeface="+mn-cs"/>
              </a:defRPr>
            </a:lvl3pPr>
            <a:lvl4pPr marL="623888" indent="-536575">
              <a:buFont typeface="Wingdings" panose="05000000000000000000" pitchFamily="2" charset="2"/>
              <a:buChar char="§"/>
              <a:defRPr/>
            </a:lvl4pPr>
            <a:lvl5pPr marL="984250" indent="-3603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0F34E562-BF6F-4C59-B768-59E760B680E5}"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8" name="Oval 17"/>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9"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1019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6816" y="70338"/>
            <a:ext cx="7789984" cy="764931"/>
          </a:xfrm>
          <a:prstGeom prst="rect">
            <a:avLst/>
          </a:prstGeom>
        </p:spPr>
        <p:txBody>
          <a:bodyPr anchor="ctr" anchorCtr="0"/>
          <a:lstStyle>
            <a:lvl1pPr algn="l">
              <a:defRPr lang="en-US" sz="2400" b="1" kern="1200" cap="all" baseline="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idx="1"/>
          </p:nvPr>
        </p:nvSpPr>
        <p:spPr>
          <a:xfrm>
            <a:off x="896816" y="835269"/>
            <a:ext cx="7789984" cy="5387608"/>
          </a:xfrm>
          <a:prstGeom prst="rect">
            <a:avLst/>
          </a:prstGeom>
        </p:spPr>
        <p:txBody>
          <a:bodyPr/>
          <a:lstStyle>
            <a:lvl1pPr marL="0" indent="0">
              <a:lnSpc>
                <a:spcPct val="150000"/>
              </a:lnSpc>
              <a:buFont typeface="Arial" panose="020B0604020202020204" pitchFamily="34" charset="0"/>
              <a:buNone/>
              <a:defRPr lang="en-US" sz="2400" b="1" kern="1200" cap="all" baseline="0" dirty="0" smtClean="0">
                <a:solidFill>
                  <a:srgbClr val="A4B16F"/>
                </a:solidFill>
                <a:latin typeface="Gill Sans"/>
                <a:ea typeface="+mn-ea"/>
                <a:cs typeface="Gill Sans"/>
              </a:defRPr>
            </a:lvl1pPr>
            <a:lvl2pPr marL="447675" indent="-447675">
              <a:lnSpc>
                <a:spcPct val="150000"/>
              </a:lnSpc>
              <a:defRPr lang="en-US" sz="2000" kern="1200" dirty="0" smtClean="0">
                <a:solidFill>
                  <a:srgbClr val="A4B16F"/>
                </a:solidFill>
                <a:latin typeface="Gill Sans"/>
                <a:ea typeface="+mn-ea"/>
                <a:cs typeface="Gill Sans"/>
              </a:defRPr>
            </a:lvl2pPr>
            <a:lvl3pPr marL="809625" indent="-361950">
              <a:lnSpc>
                <a:spcPct val="150000"/>
              </a:lnSpc>
              <a:buFont typeface="Wingdings" panose="05000000000000000000" pitchFamily="2" charset="2"/>
              <a:buChar char="§"/>
              <a:defRPr lang="en-US" sz="1800" kern="1200" dirty="0" smtClean="0">
                <a:solidFill>
                  <a:schemeClr val="tx1"/>
                </a:solidFill>
                <a:latin typeface="Arial" pitchFamily="34" charset="0"/>
                <a:ea typeface="ＭＳ Ｐゴシック" pitchFamily="34" charset="-128"/>
                <a:cs typeface="+mn-cs"/>
              </a:defRPr>
            </a:lvl3pPr>
            <a:lvl4pPr marL="1257300" indent="-360363">
              <a:buFont typeface="Arial" panose="020B0604020202020204" pitchFamily="34" charset="0"/>
              <a:buChar char="•"/>
              <a:defRPr/>
            </a:lvl4pPr>
            <a:lvl5pPr marL="1617663" indent="-360363">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54FD9519-BB22-46F4-B759-70E021C5ECED}"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9866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523" y="4406900"/>
            <a:ext cx="7035190" cy="1362075"/>
          </a:xfrm>
          <a:prstGeom prst="rect">
            <a:avLst/>
          </a:prstGeom>
        </p:spPr>
        <p:txBody>
          <a:bodyPr anchor="ctr"/>
          <a:lstStyle>
            <a:lvl1pPr algn="l">
              <a:defRPr lang="en-US" sz="2800" b="1" kern="1200" dirty="0">
                <a:solidFill>
                  <a:srgbClr val="A4B16F"/>
                </a:solidFill>
                <a:latin typeface="Gill Sans"/>
                <a:ea typeface="+mn-ea"/>
                <a:cs typeface="Gill Sans"/>
              </a:defRPr>
            </a:lvl1pPr>
          </a:lstStyle>
          <a:p>
            <a:r>
              <a:rPr lang="en-US" dirty="0"/>
              <a:t>Click to edit Master title style</a:t>
            </a:r>
          </a:p>
        </p:txBody>
      </p:sp>
      <p:sp>
        <p:nvSpPr>
          <p:cNvPr id="3" name="Text Placeholder 2"/>
          <p:cNvSpPr>
            <a:spLocks noGrp="1"/>
          </p:cNvSpPr>
          <p:nvPr>
            <p:ph type="body" idx="1"/>
          </p:nvPr>
        </p:nvSpPr>
        <p:spPr>
          <a:xfrm>
            <a:off x="1459523" y="2906713"/>
            <a:ext cx="7035190" cy="1500187"/>
          </a:xfrm>
          <a:prstGeom prst="rect">
            <a:avLst/>
          </a:prstGeom>
        </p:spPr>
        <p:txBody>
          <a:bodyPr anchor="b"/>
          <a:lstStyle>
            <a:lvl1pPr marL="0" indent="0">
              <a:buNone/>
              <a:defRPr lang="en-US" sz="2000" kern="1200" dirty="0" smtClean="0">
                <a:solidFill>
                  <a:srgbClr val="A4B16F"/>
                </a:solidFill>
                <a:latin typeface="Gill Sans"/>
                <a:ea typeface="+mn-ea"/>
                <a:cs typeface="Gill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CA4324F8-2CB8-4DB3-8108-33FCF77E3E6F}"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9180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6816" y="274638"/>
            <a:ext cx="7789983" cy="1143000"/>
          </a:xfrm>
          <a:prstGeom prst="rect">
            <a:avLst/>
          </a:prstGeom>
        </p:spPr>
        <p:txBody>
          <a:bodyPr/>
          <a:lstStyle>
            <a:lvl1pPr algn="l">
              <a:defRPr lang="en-US" sz="2400" b="1" kern="120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sz="half" idx="1"/>
          </p:nvPr>
        </p:nvSpPr>
        <p:spPr>
          <a:xfrm>
            <a:off x="896814" y="1600200"/>
            <a:ext cx="4050000" cy="4525963"/>
          </a:xfrm>
          <a:prstGeom prst="rect">
            <a:avLst/>
          </a:prstGeom>
        </p:spPr>
        <p:txBody>
          <a:bodyPr/>
          <a:lstStyle>
            <a:lvl1pPr>
              <a:defRPr lang="en-US" sz="2400" b="1" kern="1200" dirty="0" smtClean="0">
                <a:solidFill>
                  <a:srgbClr val="A4B16F"/>
                </a:solidFill>
                <a:latin typeface="Gill Sans"/>
                <a:ea typeface="+mn-ea"/>
                <a:cs typeface="Gill Sans"/>
              </a:defRPr>
            </a:lvl1pPr>
            <a:lvl2pPr>
              <a:defRPr lang="en-US" sz="2000" kern="1200" dirty="0" smtClean="0">
                <a:solidFill>
                  <a:srgbClr val="A4B16F"/>
                </a:solidFill>
                <a:latin typeface="Gill Sans"/>
                <a:ea typeface="+mn-ea"/>
                <a:cs typeface="Gill Sans"/>
              </a:defRPr>
            </a:lvl2pPr>
            <a:lvl3pPr>
              <a:defRPr lang="en-US" sz="1800" kern="1200" dirty="0" smtClean="0">
                <a:solidFill>
                  <a:schemeClr val="tx1"/>
                </a:solidFill>
                <a:latin typeface="Arial" pitchFamily="34" charset="0"/>
                <a:ea typeface="ＭＳ Ｐゴシック" pitchFamily="34" charset="-128"/>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73160" y="1600200"/>
            <a:ext cx="4050000" cy="4525963"/>
          </a:xfrm>
          <a:prstGeom prst="rect">
            <a:avLst/>
          </a:prstGeom>
        </p:spPr>
        <p:txBody>
          <a:bodyPr/>
          <a:lstStyle>
            <a:lvl1pPr marL="342900" indent="-342900">
              <a:defRPr lang="en-US" sz="2400" b="1" kern="1200" dirty="0" smtClean="0">
                <a:solidFill>
                  <a:srgbClr val="A4B16F"/>
                </a:solidFill>
                <a:latin typeface="Gill Sans"/>
                <a:ea typeface="+mn-ea"/>
                <a:cs typeface="Gill Sans"/>
              </a:defRPr>
            </a:lvl1pPr>
            <a:lvl2pPr marL="742950" indent="-285750">
              <a:defRPr lang="en-US" sz="2000" kern="1200" dirty="0" smtClean="0">
                <a:solidFill>
                  <a:srgbClr val="A4B16F"/>
                </a:solidFill>
                <a:latin typeface="Gill Sans"/>
                <a:ea typeface="+mn-ea"/>
                <a:cs typeface="Gill Sans"/>
              </a:defRPr>
            </a:lvl2pPr>
            <a:lvl3pPr marL="1143000" indent="-228600">
              <a:defRPr lang="en-US" sz="1800" kern="1200" dirty="0" smtClean="0">
                <a:solidFill>
                  <a:schemeClr val="tx1"/>
                </a:solidFill>
                <a:latin typeface="Arial" pitchFamily="34" charset="0"/>
                <a:ea typeface="ＭＳ Ｐゴシック" pitchFamily="34" charset="-128"/>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Font typeface="Arial" pitchFamily="34" charset="0"/>
              <a:buChar char="•"/>
            </a:pPr>
            <a:r>
              <a:rPr lang="en-US" dirty="0"/>
              <a:t>Click to edit Master text styles</a:t>
            </a:r>
          </a:p>
          <a:p>
            <a:pPr marL="742950" lvl="1" indent="-285750" algn="l" defTabSz="457200" rtl="0" eaLnBrk="0" fontAlgn="base" hangingPunct="0">
              <a:spcBef>
                <a:spcPct val="20000"/>
              </a:spcBef>
              <a:spcAft>
                <a:spcPct val="0"/>
              </a:spcAft>
              <a:buFont typeface="Arial" pitchFamily="34" charset="0"/>
              <a:buChar char="–"/>
            </a:pPr>
            <a:r>
              <a:rPr lang="en-US" dirty="0"/>
              <a:t>Second level</a:t>
            </a:r>
          </a:p>
          <a:p>
            <a:pPr marL="1143000" lvl="2" indent="-228600" algn="l" defTabSz="457200" rtl="0" eaLnBrk="0" fontAlgn="base" hangingPunct="0">
              <a:spcBef>
                <a:spcPct val="20000"/>
              </a:spcBef>
              <a:spcAft>
                <a:spcPct val="0"/>
              </a:spcAft>
              <a:buFont typeface="Arial" pitchFamily="34" charset="0"/>
              <a:buChar char="•"/>
            </a:pPr>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52341320-839A-4850-9931-04621EBB9E36}"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649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6816" y="90006"/>
            <a:ext cx="8247184" cy="652944"/>
          </a:xfrm>
          <a:prstGeom prst="rect">
            <a:avLst/>
          </a:prstGeom>
        </p:spPr>
        <p:txBody>
          <a:bodyPr/>
          <a:lstStyle>
            <a:lvl1pPr algn="l">
              <a:lnSpc>
                <a:spcPct val="150000"/>
              </a:lnSpc>
              <a:defRPr lang="en-US" sz="2400" b="1" kern="1200" cap="all" baseline="0" dirty="0">
                <a:solidFill>
                  <a:srgbClr val="000000"/>
                </a:solidFill>
                <a:latin typeface="Gill Sans"/>
                <a:ea typeface="+mn-ea"/>
                <a:cs typeface="Gill Sans"/>
              </a:defRPr>
            </a:lvl1pPr>
          </a:lstStyle>
          <a:p>
            <a:r>
              <a:rPr lang="en-US" dirty="0"/>
              <a:t>Click to edit Master title style</a:t>
            </a:r>
          </a:p>
        </p:txBody>
      </p:sp>
      <p:sp>
        <p:nvSpPr>
          <p:cNvPr id="6"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9D063FA6-F4CA-493A-A821-95EF10B3863F}"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7"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3" name="Oval 12"/>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4"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7371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E597830B-32D0-4A00-A109-A335D623297D}"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6"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2" name="Oval 11"/>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3"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5056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816" y="273050"/>
            <a:ext cx="2568697"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6816" y="1435100"/>
            <a:ext cx="256869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252A1D04-DFEE-46A1-A188-A4D6F8F3F590}" type="datetime1">
              <a:rPr lang="en-US">
                <a:solidFill>
                  <a:prstClr val="black"/>
                </a:solidFill>
                <a:ea typeface="ＭＳ Ｐゴシック" pitchFamily="34" charset="-128"/>
              </a:rPr>
              <a:pPr defTabSz="457200" fontAlgn="base">
                <a:spcBef>
                  <a:spcPct val="0"/>
                </a:spcBef>
                <a:spcAft>
                  <a:spcPct val="0"/>
                </a:spcAft>
                <a:defRPr/>
              </a:pPr>
              <a:t>6/25/2020</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81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DWS Slide Pages1.jpg"/>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bwMode="auto">
          <a:xfrm>
            <a:off x="-1" y="-1588"/>
            <a:ext cx="1584081"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6726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8285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defTabSz="342892"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892" algn="ctr" defTabSz="342892" rtl="0" fontAlgn="base">
        <a:spcBef>
          <a:spcPct val="0"/>
        </a:spcBef>
        <a:spcAft>
          <a:spcPct val="0"/>
        </a:spcAft>
        <a:defRPr sz="3300">
          <a:solidFill>
            <a:schemeClr val="tx1"/>
          </a:solidFill>
          <a:latin typeface="Calibri" pitchFamily="34" charset="0"/>
        </a:defRPr>
      </a:lvl6pPr>
      <a:lvl7pPr marL="685783" algn="ctr" defTabSz="342892" rtl="0" fontAlgn="base">
        <a:spcBef>
          <a:spcPct val="0"/>
        </a:spcBef>
        <a:spcAft>
          <a:spcPct val="0"/>
        </a:spcAft>
        <a:defRPr sz="3300">
          <a:solidFill>
            <a:schemeClr val="tx1"/>
          </a:solidFill>
          <a:latin typeface="Calibri" pitchFamily="34" charset="0"/>
        </a:defRPr>
      </a:lvl7pPr>
      <a:lvl8pPr marL="1028675" algn="ctr" defTabSz="342892" rtl="0" fontAlgn="base">
        <a:spcBef>
          <a:spcPct val="0"/>
        </a:spcBef>
        <a:spcAft>
          <a:spcPct val="0"/>
        </a:spcAft>
        <a:defRPr sz="3300">
          <a:solidFill>
            <a:schemeClr val="tx1"/>
          </a:solidFill>
          <a:latin typeface="Calibri" pitchFamily="34" charset="0"/>
        </a:defRPr>
      </a:lvl8pPr>
      <a:lvl9pPr marL="1371566" algn="ctr" defTabSz="342892" rtl="0" fontAlgn="base">
        <a:spcBef>
          <a:spcPct val="0"/>
        </a:spcBef>
        <a:spcAft>
          <a:spcPct val="0"/>
        </a:spcAft>
        <a:defRPr sz="3300">
          <a:solidFill>
            <a:schemeClr val="tx1"/>
          </a:solidFill>
          <a:latin typeface="Calibri" pitchFamily="34" charset="0"/>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ＭＳ Ｐゴシック" charset="0"/>
          <a:cs typeface="+mn-cs"/>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mn-cs"/>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6.dwa.gov.za/iwrp/project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t>IMPLEMENTATION AND MAINTENANCE OF THE WATER RECONCILIATION STRATEGY FOR RICHARDS BAY AND SURROUNDING TOWNS</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smtClean="0"/>
              <a:t/>
            </a:r>
            <a:br>
              <a:rPr lang="en-ZA" b="1" dirty="0" smtClean="0"/>
            </a:br>
            <a:r>
              <a:rPr lang="en-ZA" b="1" dirty="0" smtClean="0"/>
              <a:t>Strategy Steering Committee Meeting </a:t>
            </a:r>
            <a:br>
              <a:rPr lang="en-ZA" b="1" dirty="0" smtClean="0"/>
            </a:br>
            <a:r>
              <a:rPr lang="en-ZA" b="1" dirty="0" smtClean="0"/>
              <a:t>(</a:t>
            </a:r>
            <a:r>
              <a:rPr lang="en-ZA" b="1" dirty="0" err="1" smtClean="0"/>
              <a:t>StraSC</a:t>
            </a:r>
            <a:r>
              <a:rPr lang="en-ZA" b="1" dirty="0" smtClean="0"/>
              <a:t>) </a:t>
            </a:r>
            <a:r>
              <a:rPr lang="en-ZA" b="1" dirty="0"/>
              <a:t>4</a:t>
            </a:r>
            <a:r>
              <a:rPr dirty="0"/>
              <a:t/>
            </a:r>
            <a:br>
              <a:rPr dirty="0"/>
            </a:br>
            <a:r>
              <a:rPr lang="en-ZA" dirty="0" smtClean="0"/>
              <a:t/>
            </a:r>
            <a:br>
              <a:rPr lang="en-ZA" dirty="0" smtClean="0"/>
            </a:br>
            <a:r>
              <a:rPr lang="en-ZA" dirty="0" smtClean="0"/>
              <a:t>Thursday, 25 June 2020</a:t>
            </a:r>
            <a:endParaRPr lang="en-ZA" b="1" dirty="0"/>
          </a:p>
        </p:txBody>
      </p:sp>
    </p:spTree>
    <p:extLst>
      <p:ext uri="{BB962C8B-B14F-4D97-AF65-F5344CB8AC3E}">
        <p14:creationId xmlns:p14="http://schemas.microsoft.com/office/powerpoint/2010/main" val="184265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5405" y="339678"/>
            <a:ext cx="7218366" cy="5170646"/>
          </a:xfrm>
          <a:prstGeom prst="rect">
            <a:avLst/>
          </a:prstGeom>
          <a:noFill/>
        </p:spPr>
        <p:txBody>
          <a:bodyPr wrap="square" rtlCol="0">
            <a:spAutoFit/>
          </a:bodyPr>
          <a:lstStyle/>
          <a:p>
            <a:r>
              <a:rPr lang="en-ZA" sz="2200" b="1" u="sng" dirty="0"/>
              <a:t>Feedback on action item 7.5 of the minutes: </a:t>
            </a:r>
            <a:endParaRPr lang="en-ZA" sz="2200" dirty="0"/>
          </a:p>
          <a:p>
            <a:r>
              <a:rPr lang="en-ZA" sz="2200" b="1" dirty="0"/>
              <a:t> </a:t>
            </a:r>
            <a:endParaRPr lang="en-ZA" sz="2200" dirty="0"/>
          </a:p>
          <a:p>
            <a:r>
              <a:rPr lang="en-ZA" sz="2200" dirty="0"/>
              <a:t>The draft concept note was put on hold as I left WWF to re-join Mondi. However, some progress has been made in that WWF have appointed </a:t>
            </a:r>
            <a:r>
              <a:rPr lang="en-ZA" sz="2200" b="1" dirty="0"/>
              <a:t>Pegasus</a:t>
            </a:r>
            <a:r>
              <a:rPr lang="en-ZA" sz="2200" dirty="0"/>
              <a:t>, a consult company who specialise in developing holistic water management solutions, to assist in drafting the concept note and putting the business case together. The WWF/Mondi Partnership still view this as an important project for the region and will continue to work on it.  </a:t>
            </a:r>
          </a:p>
          <a:p>
            <a:r>
              <a:rPr lang="en-ZA" sz="2200" dirty="0"/>
              <a:t> </a:t>
            </a:r>
          </a:p>
          <a:p>
            <a:r>
              <a:rPr lang="en-ZA" sz="2200" dirty="0"/>
              <a:t>WWF have also recently appointed a new water stewardship project manager in the Richards Bay region, her name is Patience </a:t>
            </a:r>
            <a:r>
              <a:rPr lang="en-ZA" sz="2200" dirty="0" err="1"/>
              <a:t>Makado</a:t>
            </a:r>
            <a:r>
              <a:rPr lang="en-ZA" sz="2200" dirty="0"/>
              <a:t> and I believe she is intending to join your meeting today.</a:t>
            </a:r>
            <a:endParaRPr lang="en-ZA" sz="2200" dirty="0"/>
          </a:p>
        </p:txBody>
      </p:sp>
    </p:spTree>
    <p:extLst>
      <p:ext uri="{BB962C8B-B14F-4D97-AF65-F5344CB8AC3E}">
        <p14:creationId xmlns:p14="http://schemas.microsoft.com/office/powerpoint/2010/main" val="130658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t>IMPLEMENTATION AND MAINTENANCE OF THE WATER RECONCILIATION STRATEGY FOR RICHARDS BAY AND SURROUNDING TOWNS</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smtClean="0"/>
              <a:t/>
            </a:r>
            <a:br>
              <a:rPr lang="en-ZA" b="1" dirty="0" smtClean="0"/>
            </a:br>
            <a:r>
              <a:rPr lang="en-ZA" b="1" dirty="0" smtClean="0"/>
              <a:t>Strategy Steering Committee Meeting </a:t>
            </a:r>
            <a:br>
              <a:rPr lang="en-ZA" b="1" dirty="0" smtClean="0"/>
            </a:br>
            <a:r>
              <a:rPr lang="en-ZA" b="1" dirty="0" smtClean="0"/>
              <a:t>(</a:t>
            </a:r>
            <a:r>
              <a:rPr lang="en-ZA" b="1" dirty="0" err="1" smtClean="0"/>
              <a:t>StraSC</a:t>
            </a:r>
            <a:r>
              <a:rPr lang="en-ZA" b="1" dirty="0" smtClean="0"/>
              <a:t>) 4</a:t>
            </a:r>
            <a:r>
              <a:rPr dirty="0"/>
              <a:t/>
            </a:r>
            <a:br>
              <a:rPr dirty="0"/>
            </a:br>
            <a:r>
              <a:rPr lang="en-ZA" dirty="0" smtClean="0"/>
              <a:t/>
            </a:r>
            <a:br>
              <a:rPr lang="en-ZA" dirty="0" smtClean="0"/>
            </a:br>
            <a:r>
              <a:rPr lang="en-GB" sz="3200" b="1" dirty="0" smtClean="0">
                <a:solidFill>
                  <a:schemeClr val="tx1"/>
                </a:solidFill>
              </a:rPr>
              <a:t>Item </a:t>
            </a:r>
            <a:r>
              <a:rPr lang="en-GB" sz="3200" b="1" dirty="0">
                <a:solidFill>
                  <a:schemeClr val="tx1"/>
                </a:solidFill>
              </a:rPr>
              <a:t>7: </a:t>
            </a:r>
            <a:r>
              <a:rPr lang="en-ZA" sz="3200" b="1" dirty="0">
                <a:solidFill>
                  <a:schemeClr val="tx1"/>
                </a:solidFill>
              </a:rPr>
              <a:t>Status of Strategy </a:t>
            </a:r>
            <a:r>
              <a:rPr lang="en-ZA" sz="3200" b="1" dirty="0" smtClean="0">
                <a:solidFill>
                  <a:schemeClr val="tx1"/>
                </a:solidFill>
              </a:rPr>
              <a:t>(2015) Interventions</a:t>
            </a:r>
            <a:r>
              <a:rPr lang="en-GB" sz="3200" dirty="0"/>
              <a:t/>
            </a:r>
            <a:br>
              <a:rPr lang="en-GB" sz="3200" dirty="0"/>
            </a:br>
            <a:r>
              <a:rPr lang="en-GB" sz="3200" dirty="0"/>
              <a:t/>
            </a:r>
            <a:br>
              <a:rPr lang="en-GB" sz="3200" dirty="0"/>
            </a:br>
            <a:endParaRPr lang="en-ZA" sz="3200" b="1" dirty="0"/>
          </a:p>
        </p:txBody>
      </p:sp>
    </p:spTree>
    <p:extLst>
      <p:ext uri="{BB962C8B-B14F-4D97-AF65-F5344CB8AC3E}">
        <p14:creationId xmlns:p14="http://schemas.microsoft.com/office/powerpoint/2010/main" val="1757417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0995715"/>
              </p:ext>
            </p:extLst>
          </p:nvPr>
        </p:nvGraphicFramePr>
        <p:xfrm>
          <a:off x="1" y="731520"/>
          <a:ext cx="9143999" cy="5029200"/>
        </p:xfrm>
        <a:graphic>
          <a:graphicData uri="http://schemas.openxmlformats.org/drawingml/2006/table">
            <a:tbl>
              <a:tblPr>
                <a:tableStyleId>{5C22544A-7EE6-4342-B048-85BDC9FD1C3A}</a:tableStyleId>
              </a:tblPr>
              <a:tblGrid>
                <a:gridCol w="5619750"/>
                <a:gridCol w="3524249"/>
              </a:tblGrid>
              <a:tr h="153670">
                <a:tc>
                  <a:txBody>
                    <a:bodyPr/>
                    <a:lstStyle/>
                    <a:p>
                      <a:pPr marL="445770" indent="-251460">
                        <a:spcAft>
                          <a:spcPts val="0"/>
                        </a:spcAft>
                        <a:tabLst>
                          <a:tab pos="4874895" algn="r"/>
                        </a:tabLst>
                      </a:pPr>
                      <a:r>
                        <a:rPr lang="en-GB" sz="3000" dirty="0" smtClean="0">
                          <a:effectLst/>
                        </a:rPr>
                        <a:t>Infrastructure</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 </a:t>
                      </a:r>
                      <a:endParaRPr lang="en-ZA" sz="3000">
                        <a:effectLst/>
                        <a:latin typeface="Times New Roman" panose="02020603050405020304" pitchFamily="18" charset="0"/>
                        <a:ea typeface="Times New Roman" panose="02020603050405020304" pitchFamily="18" charset="0"/>
                      </a:endParaRPr>
                    </a:p>
                  </a:txBody>
                  <a:tcPr marL="68580" marR="68580" marT="0" marB="0"/>
                </a:tc>
              </a:tr>
              <a:tr h="153670">
                <a:tc>
                  <a:txBody>
                    <a:bodyPr/>
                    <a:lstStyle/>
                    <a:p>
                      <a:pPr marL="445770" indent="-251460">
                        <a:spcAft>
                          <a:spcPts val="0"/>
                        </a:spcAft>
                        <a:tabLst>
                          <a:tab pos="4874895" algn="r"/>
                        </a:tabLst>
                      </a:pPr>
                      <a:r>
                        <a:rPr lang="en-GB" sz="3000" dirty="0">
                          <a:effectLst/>
                        </a:rPr>
                        <a:t>	</a:t>
                      </a:r>
                      <a:r>
                        <a:rPr lang="en-GB" sz="3000" dirty="0" smtClean="0">
                          <a:effectLst/>
                        </a:rPr>
                        <a:t>Existing </a:t>
                      </a:r>
                      <a:r>
                        <a:rPr lang="en-GB" sz="3000" dirty="0">
                          <a:effectLst/>
                        </a:rPr>
                        <a:t>Thukela Transfer</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DWS Regional</a:t>
                      </a:r>
                      <a:endParaRPr lang="en-ZA" sz="3000">
                        <a:effectLst/>
                        <a:latin typeface="Times New Roman" panose="02020603050405020304" pitchFamily="18" charset="0"/>
                        <a:ea typeface="Times New Roman" panose="02020603050405020304" pitchFamily="18" charset="0"/>
                      </a:endParaRPr>
                    </a:p>
                  </a:txBody>
                  <a:tcPr marL="68580" marR="68580" marT="0" marB="0"/>
                </a:tc>
              </a:tr>
              <a:tr h="153670">
                <a:tc>
                  <a:txBody>
                    <a:bodyPr/>
                    <a:lstStyle/>
                    <a:p>
                      <a:pPr marL="445770" indent="-251460">
                        <a:spcAft>
                          <a:spcPts val="0"/>
                        </a:spcAft>
                        <a:tabLst>
                          <a:tab pos="4874895" algn="r"/>
                        </a:tabLst>
                      </a:pPr>
                      <a:r>
                        <a:rPr lang="en-GB" sz="3000" dirty="0">
                          <a:effectLst/>
                        </a:rPr>
                        <a:t>	</a:t>
                      </a:r>
                      <a:r>
                        <a:rPr lang="en-GB" sz="3000" dirty="0" smtClean="0">
                          <a:effectLst/>
                        </a:rPr>
                        <a:t>Thukela </a:t>
                      </a:r>
                      <a:r>
                        <a:rPr lang="en-GB" sz="3000" dirty="0">
                          <a:effectLst/>
                        </a:rPr>
                        <a:t>Transfer Upgrade</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DWS Regional</a:t>
                      </a:r>
                      <a:endParaRPr lang="en-ZA" sz="3000">
                        <a:effectLst/>
                        <a:latin typeface="Times New Roman" panose="02020603050405020304" pitchFamily="18" charset="0"/>
                        <a:ea typeface="Times New Roman" panose="02020603050405020304" pitchFamily="18" charset="0"/>
                      </a:endParaRPr>
                    </a:p>
                  </a:txBody>
                  <a:tcPr marL="68580" marR="68580" marT="0" marB="0"/>
                </a:tc>
              </a:tr>
              <a:tr h="153670">
                <a:tc>
                  <a:txBody>
                    <a:bodyPr/>
                    <a:lstStyle/>
                    <a:p>
                      <a:pPr marL="445770" indent="-251460">
                        <a:spcAft>
                          <a:spcPts val="0"/>
                        </a:spcAft>
                        <a:tabLst>
                          <a:tab pos="4874895" algn="r"/>
                        </a:tabLst>
                      </a:pPr>
                      <a:r>
                        <a:rPr lang="en-GB" sz="3000" dirty="0">
                          <a:effectLst/>
                        </a:rPr>
                        <a:t>	</a:t>
                      </a:r>
                      <a:r>
                        <a:rPr lang="en-GB" sz="3000" dirty="0" smtClean="0">
                          <a:effectLst/>
                        </a:rPr>
                        <a:t>Mfolozi </a:t>
                      </a:r>
                      <a:r>
                        <a:rPr lang="en-GB" sz="3000" dirty="0">
                          <a:effectLst/>
                        </a:rPr>
                        <a:t>off Channel Storage</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DWS: HO</a:t>
                      </a:r>
                      <a:endParaRPr lang="en-ZA" sz="3000">
                        <a:effectLst/>
                        <a:latin typeface="Times New Roman" panose="02020603050405020304" pitchFamily="18" charset="0"/>
                        <a:ea typeface="Times New Roman" panose="02020603050405020304" pitchFamily="18" charset="0"/>
                      </a:endParaRPr>
                    </a:p>
                  </a:txBody>
                  <a:tcPr marL="68580" marR="68580" marT="0" marB="0"/>
                </a:tc>
              </a:tr>
              <a:tr h="144145">
                <a:tc>
                  <a:txBody>
                    <a:bodyPr/>
                    <a:lstStyle/>
                    <a:p>
                      <a:pPr marL="445770" indent="-251460">
                        <a:spcAft>
                          <a:spcPts val="0"/>
                        </a:spcAft>
                        <a:tabLst>
                          <a:tab pos="4874895" algn="r"/>
                        </a:tabLst>
                      </a:pPr>
                      <a:r>
                        <a:rPr lang="en-GB" sz="3000" dirty="0" smtClean="0">
                          <a:effectLst/>
                        </a:rPr>
                        <a:t>Land </a:t>
                      </a:r>
                      <a:r>
                        <a:rPr lang="en-GB" sz="3000" dirty="0">
                          <a:effectLst/>
                        </a:rPr>
                        <a:t>Care (Aliens, Afforestation)</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DWS Regional &amp; CMF</a:t>
                      </a:r>
                      <a:endParaRPr lang="en-ZA" sz="3000">
                        <a:effectLst/>
                        <a:latin typeface="Times New Roman" panose="02020603050405020304" pitchFamily="18" charset="0"/>
                        <a:ea typeface="Times New Roman" panose="02020603050405020304" pitchFamily="18" charset="0"/>
                      </a:endParaRPr>
                    </a:p>
                  </a:txBody>
                  <a:tcPr marL="68580" marR="68580" marT="0" marB="0"/>
                </a:tc>
              </a:tr>
              <a:tr h="144145">
                <a:tc>
                  <a:txBody>
                    <a:bodyPr/>
                    <a:lstStyle/>
                    <a:p>
                      <a:pPr marL="445770" indent="-251460">
                        <a:spcAft>
                          <a:spcPts val="0"/>
                        </a:spcAft>
                        <a:tabLst>
                          <a:tab pos="4874895" algn="r"/>
                        </a:tabLst>
                      </a:pPr>
                      <a:r>
                        <a:rPr lang="en-GB" sz="3000" dirty="0" smtClean="0">
                          <a:effectLst/>
                        </a:rPr>
                        <a:t>Feasibility </a:t>
                      </a:r>
                      <a:r>
                        <a:rPr lang="en-GB" sz="3000" dirty="0">
                          <a:effectLst/>
                        </a:rPr>
                        <a:t>Study</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Mhlathuze Water</a:t>
                      </a:r>
                      <a:endParaRPr lang="en-ZA" sz="3000">
                        <a:effectLst/>
                        <a:latin typeface="Times New Roman" panose="02020603050405020304" pitchFamily="18" charset="0"/>
                        <a:ea typeface="Times New Roman" panose="02020603050405020304" pitchFamily="18" charset="0"/>
                      </a:endParaRPr>
                    </a:p>
                  </a:txBody>
                  <a:tcPr marL="68580" marR="68580" marT="0" marB="0"/>
                </a:tc>
              </a:tr>
              <a:tr h="144145">
                <a:tc>
                  <a:txBody>
                    <a:bodyPr/>
                    <a:lstStyle/>
                    <a:p>
                      <a:pPr marL="445770" indent="-251460">
                        <a:spcAft>
                          <a:spcPts val="0"/>
                        </a:spcAft>
                        <a:tabLst>
                          <a:tab pos="4874895" algn="r"/>
                        </a:tabLst>
                      </a:pPr>
                      <a:r>
                        <a:rPr lang="en-GB" sz="3000" dirty="0" err="1" smtClean="0">
                          <a:effectLst/>
                        </a:rPr>
                        <a:t>WCWDM</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CoMLM </a:t>
                      </a:r>
                      <a:endParaRPr lang="en-ZA" sz="3000">
                        <a:effectLst/>
                        <a:latin typeface="Times New Roman" panose="02020603050405020304" pitchFamily="18" charset="0"/>
                        <a:ea typeface="Times New Roman" panose="02020603050405020304" pitchFamily="18" charset="0"/>
                      </a:endParaRPr>
                    </a:p>
                  </a:txBody>
                  <a:tcPr marL="68580" marR="68580" marT="0" marB="0"/>
                </a:tc>
              </a:tr>
              <a:tr h="144145">
                <a:tc>
                  <a:txBody>
                    <a:bodyPr/>
                    <a:lstStyle/>
                    <a:p>
                      <a:pPr marL="445770" indent="-251460">
                        <a:spcAft>
                          <a:spcPts val="0"/>
                        </a:spcAft>
                        <a:tabLst>
                          <a:tab pos="4874895" algn="r"/>
                        </a:tabLst>
                      </a:pPr>
                      <a:r>
                        <a:rPr lang="en-GB" sz="3000" dirty="0" smtClean="0">
                          <a:effectLst/>
                        </a:rPr>
                        <a:t>Use </a:t>
                      </a:r>
                      <a:r>
                        <a:rPr lang="en-GB" sz="3000" dirty="0">
                          <a:effectLst/>
                        </a:rPr>
                        <a:t>of Treated Effluent</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CoMLM </a:t>
                      </a:r>
                      <a:endParaRPr lang="en-ZA" sz="3000">
                        <a:effectLst/>
                        <a:latin typeface="Times New Roman" panose="02020603050405020304" pitchFamily="18" charset="0"/>
                        <a:ea typeface="Times New Roman" panose="02020603050405020304" pitchFamily="18" charset="0"/>
                      </a:endParaRPr>
                    </a:p>
                  </a:txBody>
                  <a:tcPr marL="68580" marR="68580" marT="0" marB="0"/>
                </a:tc>
              </a:tr>
              <a:tr h="44450">
                <a:tc>
                  <a:txBody>
                    <a:bodyPr/>
                    <a:lstStyle/>
                    <a:p>
                      <a:pPr marL="445770" indent="-251460">
                        <a:spcAft>
                          <a:spcPts val="0"/>
                        </a:spcAft>
                        <a:tabLst>
                          <a:tab pos="4874895" algn="r"/>
                        </a:tabLst>
                      </a:pPr>
                      <a:r>
                        <a:rPr lang="en-GB" sz="3000" dirty="0" smtClean="0">
                          <a:effectLst/>
                        </a:rPr>
                        <a:t>Billing </a:t>
                      </a:r>
                      <a:r>
                        <a:rPr lang="en-GB" sz="3000" dirty="0">
                          <a:effectLst/>
                        </a:rPr>
                        <a:t>of Irrigators </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a:effectLst/>
                        </a:rPr>
                        <a:t>DWS Regional &amp; Irrigation Sector</a:t>
                      </a:r>
                      <a:endParaRPr lang="en-ZA" sz="3000">
                        <a:effectLst/>
                        <a:latin typeface="Times New Roman" panose="02020603050405020304" pitchFamily="18" charset="0"/>
                        <a:ea typeface="Times New Roman" panose="02020603050405020304" pitchFamily="18" charset="0"/>
                      </a:endParaRPr>
                    </a:p>
                  </a:txBody>
                  <a:tcPr marL="68580" marR="68580" marT="0" marB="0"/>
                </a:tc>
              </a:tr>
              <a:tr h="144145">
                <a:tc>
                  <a:txBody>
                    <a:bodyPr/>
                    <a:lstStyle/>
                    <a:p>
                      <a:pPr marL="445770" indent="-251460">
                        <a:spcAft>
                          <a:spcPts val="0"/>
                        </a:spcAft>
                        <a:tabLst>
                          <a:tab pos="4874895" algn="r"/>
                        </a:tabLst>
                      </a:pPr>
                      <a:r>
                        <a:rPr lang="en-GB" sz="3000" dirty="0" smtClean="0">
                          <a:effectLst/>
                        </a:rPr>
                        <a:t>Operational</a:t>
                      </a:r>
                      <a:endParaRPr lang="en-ZA" sz="3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000" dirty="0" err="1">
                          <a:effectLst/>
                        </a:rPr>
                        <a:t>DWS</a:t>
                      </a:r>
                      <a:r>
                        <a:rPr lang="en-US" sz="3000" dirty="0">
                          <a:effectLst/>
                        </a:rPr>
                        <a:t> Regional</a:t>
                      </a:r>
                      <a:endParaRPr lang="en-ZA" sz="3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453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t>IMPLEMENTATION AND MAINTENANCE OF THE WATER RECONCILIATION STRATEGY FOR RICHARDS BAY AND SURROUNDING TOWNS</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smtClean="0"/>
              <a:t/>
            </a:r>
            <a:br>
              <a:rPr lang="en-ZA" b="1" dirty="0" smtClean="0"/>
            </a:br>
            <a:r>
              <a:rPr lang="en-ZA" b="1" dirty="0" smtClean="0"/>
              <a:t>Strategy Steering Committee Meeting </a:t>
            </a:r>
            <a:br>
              <a:rPr lang="en-ZA" b="1" dirty="0" smtClean="0"/>
            </a:br>
            <a:r>
              <a:rPr lang="en-ZA" b="1" dirty="0" smtClean="0"/>
              <a:t>(</a:t>
            </a:r>
            <a:r>
              <a:rPr lang="en-ZA" b="1" dirty="0" err="1" smtClean="0"/>
              <a:t>StraSC</a:t>
            </a:r>
            <a:r>
              <a:rPr lang="en-ZA" b="1" dirty="0" smtClean="0"/>
              <a:t>) 4</a:t>
            </a:r>
            <a:r>
              <a:rPr dirty="0"/>
              <a:t/>
            </a:r>
            <a:br>
              <a:rPr dirty="0"/>
            </a:br>
            <a:r>
              <a:rPr lang="en-ZA" dirty="0" smtClean="0"/>
              <a:t/>
            </a:r>
            <a:br>
              <a:rPr lang="en-ZA" dirty="0" smtClean="0"/>
            </a:br>
            <a:r>
              <a:rPr lang="en-GB" sz="3200" b="1" dirty="0">
                <a:solidFill>
                  <a:schemeClr val="tx1"/>
                </a:solidFill>
              </a:rPr>
              <a:t>Item 8: </a:t>
            </a:r>
            <a:r>
              <a:rPr lang="en-ZA" sz="3200" b="1" dirty="0">
                <a:solidFill>
                  <a:schemeClr val="tx1"/>
                </a:solidFill>
              </a:rPr>
              <a:t>Overview of Study  Activities</a:t>
            </a:r>
            <a:r>
              <a:rPr lang="en-GB" sz="3200" dirty="0"/>
              <a:t/>
            </a:r>
            <a:br>
              <a:rPr lang="en-GB" sz="3200" dirty="0"/>
            </a:br>
            <a:r>
              <a:rPr lang="en-GB" sz="3200" dirty="0"/>
              <a:t/>
            </a:r>
            <a:br>
              <a:rPr lang="en-GB" sz="3200" dirty="0"/>
            </a:br>
            <a:endParaRPr lang="en-ZA" sz="3200" b="1" dirty="0"/>
          </a:p>
        </p:txBody>
      </p:sp>
    </p:spTree>
    <p:extLst>
      <p:ext uri="{BB962C8B-B14F-4D97-AF65-F5344CB8AC3E}">
        <p14:creationId xmlns:p14="http://schemas.microsoft.com/office/powerpoint/2010/main" val="698474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791" t="35208" r="28799" b="38125"/>
          <a:stretch/>
        </p:blipFill>
        <p:spPr>
          <a:xfrm>
            <a:off x="-129541" y="1950720"/>
            <a:ext cx="5257801" cy="1950720"/>
          </a:xfrm>
          <a:prstGeom prst="rect">
            <a:avLst/>
          </a:prstGeom>
        </p:spPr>
      </p:pic>
      <p:pic>
        <p:nvPicPr>
          <p:cNvPr id="5" name="Picture 4"/>
          <p:cNvPicPr>
            <a:picLocks noChangeAspect="1"/>
          </p:cNvPicPr>
          <p:nvPr/>
        </p:nvPicPr>
        <p:blipFill rotWithShape="1">
          <a:blip r:embed="rId3"/>
          <a:srcRect l="31845" t="17084" r="31142" b="5417"/>
          <a:stretch/>
        </p:blipFill>
        <p:spPr>
          <a:xfrm>
            <a:off x="5001341" y="1996440"/>
            <a:ext cx="4142659" cy="48768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rcRect l="10039" t="4980" r="4955" b="7774"/>
          <a:stretch>
            <a:fillRect/>
          </a:stretch>
        </p:blipFill>
        <p:spPr bwMode="auto">
          <a:xfrm>
            <a:off x="6370320" y="0"/>
            <a:ext cx="2773680" cy="1950720"/>
          </a:xfrm>
          <a:prstGeom prst="rect">
            <a:avLst/>
          </a:prstGeom>
          <a:noFill/>
          <a:ln w="6350">
            <a:solidFill>
              <a:srgbClr val="000000"/>
            </a:solidFill>
            <a:miter lim="800000"/>
            <a:headEnd/>
            <a:tailEnd/>
          </a:ln>
          <a:effectLst/>
        </p:spPr>
      </p:pic>
      <p:sp>
        <p:nvSpPr>
          <p:cNvPr id="7" name="TextBox 6"/>
          <p:cNvSpPr txBox="1"/>
          <p:nvPr/>
        </p:nvSpPr>
        <p:spPr>
          <a:xfrm>
            <a:off x="853441" y="-45720"/>
            <a:ext cx="5699760" cy="1323439"/>
          </a:xfrm>
          <a:prstGeom prst="rect">
            <a:avLst/>
          </a:prstGeom>
          <a:noFill/>
        </p:spPr>
        <p:txBody>
          <a:bodyPr wrap="square" rtlCol="0">
            <a:spAutoFit/>
          </a:bodyPr>
          <a:lstStyle/>
          <a:p>
            <a:r>
              <a:rPr lang="en-ZA" sz="4000" b="1" dirty="0" smtClean="0">
                <a:solidFill>
                  <a:schemeClr val="tx1">
                    <a:lumMod val="75000"/>
                    <a:lumOff val="25000"/>
                  </a:schemeClr>
                </a:solidFill>
              </a:rPr>
              <a:t>TASK 2: Demographics &amp; Socio-Economics</a:t>
            </a:r>
            <a:endParaRPr lang="en-ZA" sz="4000" b="1" dirty="0">
              <a:solidFill>
                <a:schemeClr val="tx1">
                  <a:lumMod val="75000"/>
                  <a:lumOff val="25000"/>
                </a:schemeClr>
              </a:solidFill>
            </a:endParaRPr>
          </a:p>
        </p:txBody>
      </p:sp>
      <p:pic>
        <p:nvPicPr>
          <p:cNvPr id="8" name="Picture 7"/>
          <p:cNvPicPr>
            <a:picLocks noChangeAspect="1"/>
          </p:cNvPicPr>
          <p:nvPr/>
        </p:nvPicPr>
        <p:blipFill rotWithShape="1">
          <a:blip r:embed="rId5"/>
          <a:srcRect l="26105" t="28958" r="23646" b="33542"/>
          <a:stretch/>
        </p:blipFill>
        <p:spPr>
          <a:xfrm>
            <a:off x="0" y="4831080"/>
            <a:ext cx="4867149" cy="2042160"/>
          </a:xfrm>
          <a:prstGeom prst="rect">
            <a:avLst/>
          </a:prstGeom>
        </p:spPr>
      </p:pic>
    </p:spTree>
    <p:extLst>
      <p:ext uri="{BB962C8B-B14F-4D97-AF65-F5344CB8AC3E}">
        <p14:creationId xmlns:p14="http://schemas.microsoft.com/office/powerpoint/2010/main" val="4071354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3441" y="-45720"/>
            <a:ext cx="4879702" cy="1938992"/>
          </a:xfrm>
          <a:prstGeom prst="rect">
            <a:avLst/>
          </a:prstGeom>
          <a:noFill/>
        </p:spPr>
        <p:txBody>
          <a:bodyPr wrap="square" rtlCol="0">
            <a:spAutoFit/>
          </a:bodyPr>
          <a:lstStyle/>
          <a:p>
            <a:r>
              <a:rPr lang="en-ZA" sz="4000" b="1" dirty="0" smtClean="0">
                <a:solidFill>
                  <a:schemeClr val="tx1">
                    <a:lumMod val="75000"/>
                    <a:lumOff val="25000"/>
                  </a:schemeClr>
                </a:solidFill>
              </a:rPr>
              <a:t>TASK 3: Water Requirements &amp; Return Flows</a:t>
            </a:r>
            <a:endParaRPr lang="en-ZA" sz="4000" b="1" dirty="0">
              <a:solidFill>
                <a:schemeClr val="tx1">
                  <a:lumMod val="75000"/>
                  <a:lumOff val="25000"/>
                </a:schemeClr>
              </a:solidFill>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0" y="2960914"/>
            <a:ext cx="5442858" cy="3897086"/>
          </a:xfrm>
          <a:prstGeom prst="rect">
            <a:avLst/>
          </a:prstGeom>
          <a:noFill/>
          <a:ln>
            <a:solidFill>
              <a:schemeClr val="tx1"/>
            </a:solidFill>
          </a:ln>
        </p:spPr>
      </p:pic>
      <p:pic>
        <p:nvPicPr>
          <p:cNvPr id="2" name="Picture 1"/>
          <p:cNvPicPr>
            <a:picLocks noChangeAspect="1"/>
          </p:cNvPicPr>
          <p:nvPr/>
        </p:nvPicPr>
        <p:blipFill>
          <a:blip r:embed="rId3"/>
          <a:stretch>
            <a:fillRect/>
          </a:stretch>
        </p:blipFill>
        <p:spPr>
          <a:xfrm>
            <a:off x="5316696" y="0"/>
            <a:ext cx="3827304" cy="5047117"/>
          </a:xfrm>
          <a:prstGeom prst="rect">
            <a:avLst/>
          </a:prstGeom>
        </p:spPr>
      </p:pic>
    </p:spTree>
    <p:extLst>
      <p:ext uri="{BB962C8B-B14F-4D97-AF65-F5344CB8AC3E}">
        <p14:creationId xmlns:p14="http://schemas.microsoft.com/office/powerpoint/2010/main" val="252201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3441" y="418737"/>
            <a:ext cx="4879702" cy="707886"/>
          </a:xfrm>
          <a:prstGeom prst="rect">
            <a:avLst/>
          </a:prstGeom>
          <a:noFill/>
        </p:spPr>
        <p:txBody>
          <a:bodyPr wrap="square" rtlCol="0">
            <a:spAutoFit/>
          </a:bodyPr>
          <a:lstStyle/>
          <a:p>
            <a:r>
              <a:rPr lang="en-ZA" sz="4000" b="1" dirty="0" smtClean="0">
                <a:solidFill>
                  <a:schemeClr val="tx1">
                    <a:lumMod val="75000"/>
                    <a:lumOff val="25000"/>
                  </a:schemeClr>
                </a:solidFill>
              </a:rPr>
              <a:t>TASK 4: WC/WDM</a:t>
            </a:r>
            <a:endParaRPr lang="en-ZA" sz="40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573007760"/>
              </p:ext>
            </p:extLst>
          </p:nvPr>
        </p:nvGraphicFramePr>
        <p:xfrm>
          <a:off x="-27577" y="2748415"/>
          <a:ext cx="5760720" cy="345122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5733143" y="0"/>
            <a:ext cx="3410857" cy="4945743"/>
          </a:xfrm>
          <a:prstGeom prst="rect">
            <a:avLst/>
          </a:prstGeom>
        </p:spPr>
      </p:pic>
    </p:spTree>
    <p:extLst>
      <p:ext uri="{BB962C8B-B14F-4D97-AF65-F5344CB8AC3E}">
        <p14:creationId xmlns:p14="http://schemas.microsoft.com/office/powerpoint/2010/main" val="2997673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t>IMPLEMENTATION AND MAINTENANCE OF THE WATER RECONCILIATION STRATEGY FOR RICHARDS BAY AND SURROUNDING TOWNS</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smtClean="0"/>
              <a:t/>
            </a:r>
            <a:br>
              <a:rPr lang="en-ZA" b="1" dirty="0" smtClean="0"/>
            </a:br>
            <a:r>
              <a:rPr lang="en-ZA" b="1" dirty="0" smtClean="0"/>
              <a:t>Strategy Steering Committee Meeting </a:t>
            </a:r>
            <a:br>
              <a:rPr lang="en-ZA" b="1" dirty="0" smtClean="0"/>
            </a:br>
            <a:r>
              <a:rPr lang="en-ZA" b="1" dirty="0" smtClean="0"/>
              <a:t>(</a:t>
            </a:r>
            <a:r>
              <a:rPr lang="en-ZA" b="1" dirty="0" err="1" smtClean="0"/>
              <a:t>StraSC</a:t>
            </a:r>
            <a:r>
              <a:rPr lang="en-ZA" b="1" dirty="0" smtClean="0"/>
              <a:t> 4) </a:t>
            </a:r>
            <a:r>
              <a:rPr dirty="0"/>
              <a:t/>
            </a:r>
            <a:br>
              <a:rPr dirty="0"/>
            </a:br>
            <a:r>
              <a:rPr lang="en-ZA" dirty="0" smtClean="0"/>
              <a:t/>
            </a:r>
            <a:br>
              <a:rPr lang="en-ZA" dirty="0" smtClean="0"/>
            </a:br>
            <a:r>
              <a:rPr lang="en-GB" sz="3200" b="1" dirty="0">
                <a:solidFill>
                  <a:schemeClr val="tx1"/>
                </a:solidFill>
              </a:rPr>
              <a:t>Item 9: </a:t>
            </a:r>
            <a:r>
              <a:rPr lang="en-ZA" sz="3200" b="1" dirty="0">
                <a:solidFill>
                  <a:schemeClr val="tx1"/>
                </a:solidFill>
              </a:rPr>
              <a:t>Current </a:t>
            </a:r>
            <a:r>
              <a:rPr lang="en-ZA" sz="3200" b="1" dirty="0" smtClean="0">
                <a:solidFill>
                  <a:schemeClr val="tx1"/>
                </a:solidFill>
              </a:rPr>
              <a:t>Progress: Water Resources</a:t>
            </a:r>
            <a:r>
              <a:rPr lang="en-GB" sz="3200" dirty="0"/>
              <a:t/>
            </a:r>
            <a:br>
              <a:rPr lang="en-GB" sz="3200" dirty="0"/>
            </a:br>
            <a:r>
              <a:rPr lang="en-GB" sz="3200" dirty="0"/>
              <a:t/>
            </a:r>
            <a:br>
              <a:rPr lang="en-GB" sz="3200" dirty="0"/>
            </a:br>
            <a:endParaRPr lang="en-ZA" sz="3200" b="1" dirty="0"/>
          </a:p>
        </p:txBody>
      </p:sp>
    </p:spTree>
    <p:extLst>
      <p:ext uri="{BB962C8B-B14F-4D97-AF65-F5344CB8AC3E}">
        <p14:creationId xmlns:p14="http://schemas.microsoft.com/office/powerpoint/2010/main" val="3243328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228037"/>
            <a:ext cx="7772400" cy="1009942"/>
          </a:xfrm>
        </p:spPr>
        <p:txBody>
          <a:bodyPr/>
          <a:lstStyle/>
          <a:p>
            <a:r>
              <a:rPr lang="en-US" sz="2800" b="1" dirty="0"/>
              <a:t/>
            </a:r>
            <a:br>
              <a:rPr lang="en-US" sz="2800" b="1" dirty="0"/>
            </a:br>
            <a:r>
              <a:rPr lang="en-US" dirty="0" smtClean="0"/>
              <a:t>Task 7: Water Resources Analyses</a:t>
            </a:r>
            <a:endParaRPr lang="en-ZA" b="1" dirty="0">
              <a:latin typeface="+mj-lt"/>
            </a:endParaRPr>
          </a:p>
        </p:txBody>
      </p:sp>
      <p:sp>
        <p:nvSpPr>
          <p:cNvPr id="3" name="Subtitle 2"/>
          <p:cNvSpPr>
            <a:spLocks noGrp="1"/>
          </p:cNvSpPr>
          <p:nvPr>
            <p:ph type="subTitle" idx="1"/>
          </p:nvPr>
        </p:nvSpPr>
        <p:spPr>
          <a:xfrm>
            <a:off x="926620" y="842975"/>
            <a:ext cx="7671759" cy="4578709"/>
          </a:xfrm>
        </p:spPr>
        <p:txBody>
          <a:bodyPr/>
          <a:lstStyle/>
          <a:p>
            <a:pPr marL="342900" lvl="0" indent="-342900">
              <a:buFont typeface="Arial" charset="0"/>
              <a:buChar char="•"/>
            </a:pPr>
            <a:r>
              <a:rPr lang="en-ZA" sz="2800" dirty="0" smtClean="0">
                <a:solidFill>
                  <a:schemeClr val="tx1"/>
                </a:solidFill>
                <a:latin typeface="Calibri"/>
                <a:ea typeface="ＭＳ Ｐゴシック" pitchFamily="-111" charset="-128"/>
              </a:rPr>
              <a:t>Objective: Determine the water resources capability of the system, </a:t>
            </a:r>
            <a:r>
              <a:rPr lang="en-ZA" sz="2800" dirty="0" err="1" smtClean="0">
                <a:solidFill>
                  <a:schemeClr val="tx1"/>
                </a:solidFill>
                <a:latin typeface="Calibri"/>
                <a:ea typeface="ＭＳ Ｐゴシック" pitchFamily="-111" charset="-128"/>
              </a:rPr>
              <a:t>ie</a:t>
            </a:r>
            <a:r>
              <a:rPr lang="en-ZA" sz="2800" dirty="0" smtClean="0">
                <a:solidFill>
                  <a:schemeClr val="tx1"/>
                </a:solidFill>
                <a:latin typeface="Calibri"/>
                <a:ea typeface="ＭＳ Ｐゴシック" pitchFamily="-111" charset="-128"/>
              </a:rPr>
              <a:t>. water available from existing resources as well as potential new resources</a:t>
            </a:r>
          </a:p>
          <a:p>
            <a:pPr marL="342900" lvl="0" indent="-342900">
              <a:buFont typeface="Arial" charset="0"/>
              <a:buChar char="•"/>
            </a:pPr>
            <a:r>
              <a:rPr lang="en-ZA" sz="2800" dirty="0" smtClean="0">
                <a:solidFill>
                  <a:schemeClr val="tx1"/>
                </a:solidFill>
                <a:latin typeface="Calibri"/>
                <a:ea typeface="ＭＳ Ｐゴシック" pitchFamily="-111" charset="-128"/>
              </a:rPr>
              <a:t>Results to feed into final Strategy in the form of water balance plots</a:t>
            </a:r>
          </a:p>
          <a:p>
            <a:pPr marL="342900" lvl="0" indent="-342900">
              <a:buFont typeface="Arial" charset="0"/>
              <a:buChar char="•"/>
            </a:pPr>
            <a:endParaRPr lang="en-ZA" sz="2800" dirty="0">
              <a:solidFill>
                <a:prstClr val="black"/>
              </a:solidFill>
              <a:latin typeface="Calibri"/>
              <a:ea typeface="ＭＳ Ｐゴシック" pitchFamily="-111" charset="-128"/>
            </a:endParaRPr>
          </a:p>
          <a:p>
            <a:pPr marL="342900" lvl="0" indent="-342900">
              <a:buFont typeface="Arial" charset="0"/>
              <a:buChar char="•"/>
            </a:pPr>
            <a:endParaRPr lang="en-ZA" sz="2800" dirty="0">
              <a:solidFill>
                <a:prstClr val="black"/>
              </a:solidFill>
              <a:latin typeface="Calibri"/>
              <a:ea typeface="ＭＳ Ｐゴシック" pitchFamily="-111" charset="-128"/>
            </a:endParaRPr>
          </a:p>
          <a:p>
            <a:pPr marL="342900" lvl="0" indent="-342900">
              <a:buFont typeface="Arial" charset="0"/>
              <a:buChar char="•"/>
            </a:pPr>
            <a:endParaRPr lang="en-ZA" sz="2800" dirty="0">
              <a:solidFill>
                <a:prstClr val="black"/>
              </a:solidFill>
              <a:latin typeface="Calibri"/>
              <a:ea typeface="ＭＳ Ｐゴシック" pitchFamily="-111" charset="-128"/>
            </a:endParaRPr>
          </a:p>
          <a:p>
            <a:pPr marL="342900" lvl="0" indent="-342900">
              <a:buFont typeface="Arial" charset="0"/>
              <a:buChar char="•"/>
            </a:pPr>
            <a:endParaRPr lang="en-ZA" sz="28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lvl="1" algn="l"/>
            <a:endParaRPr lang="en-US"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28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solidFill>
                <a:schemeClr val="tx1"/>
              </a:solidFill>
              <a:ea typeface="Times New Roman" panose="02020603050405020304" pitchFamily="18" charset="0"/>
              <a:cs typeface="Times New Roman" panose="02020603050405020304" pitchFamily="18" charset="0"/>
            </a:endParaRPr>
          </a:p>
          <a:p>
            <a:pPr algn="l"/>
            <a:endParaRPr lang="en-ZA" sz="2800" dirty="0">
              <a:solidFill>
                <a:schemeClr val="tx1"/>
              </a:solidFill>
            </a:endParaRPr>
          </a:p>
        </p:txBody>
      </p:sp>
    </p:spTree>
    <p:extLst>
      <p:ext uri="{BB962C8B-B14F-4D97-AF65-F5344CB8AC3E}">
        <p14:creationId xmlns:p14="http://schemas.microsoft.com/office/powerpoint/2010/main" val="4211637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619" y="-347624"/>
            <a:ext cx="7772400" cy="1009942"/>
          </a:xfrm>
        </p:spPr>
        <p:txBody>
          <a:bodyPr/>
          <a:lstStyle/>
          <a:p>
            <a:r>
              <a:rPr lang="en-US" sz="2800" b="1" dirty="0"/>
              <a:t/>
            </a:r>
            <a:br>
              <a:rPr lang="en-US" sz="2800" b="1" dirty="0"/>
            </a:br>
            <a:r>
              <a:rPr lang="en-US" dirty="0" smtClean="0"/>
              <a:t>Summary of supporting information</a:t>
            </a:r>
            <a:endParaRPr lang="en-ZA" b="1" dirty="0">
              <a:latin typeface="+mj-lt"/>
            </a:endParaRPr>
          </a:p>
        </p:txBody>
      </p:sp>
      <p:sp>
        <p:nvSpPr>
          <p:cNvPr id="3" name="Subtitle 2"/>
          <p:cNvSpPr>
            <a:spLocks noGrp="1"/>
          </p:cNvSpPr>
          <p:nvPr>
            <p:ph type="subTitle" idx="1"/>
          </p:nvPr>
        </p:nvSpPr>
        <p:spPr>
          <a:xfrm>
            <a:off x="926619" y="662318"/>
            <a:ext cx="7671759" cy="4578709"/>
          </a:xfrm>
        </p:spPr>
        <p:txBody>
          <a:bodyPr/>
          <a:lstStyle/>
          <a:p>
            <a:pPr marL="342900" lvl="0" indent="-342900">
              <a:buFont typeface="Arial" charset="0"/>
              <a:buChar char="•"/>
            </a:pPr>
            <a:r>
              <a:rPr lang="en-ZA" sz="2800" dirty="0" smtClean="0">
                <a:solidFill>
                  <a:schemeClr val="tx1"/>
                </a:solidFill>
                <a:latin typeface="Calibri"/>
                <a:ea typeface="ＭＳ Ｐゴシック" pitchFamily="-111" charset="-128"/>
              </a:rPr>
              <a:t>Hydrology</a:t>
            </a:r>
          </a:p>
          <a:p>
            <a:pPr marL="800100" lvl="1" indent="-342900" algn="l">
              <a:buFont typeface="Arial" charset="0"/>
              <a:buChar char="•"/>
            </a:pPr>
            <a:r>
              <a:rPr lang="en-ZA" sz="2400" dirty="0" err="1" smtClean="0">
                <a:solidFill>
                  <a:schemeClr val="tx1"/>
                </a:solidFill>
                <a:latin typeface="Calibri"/>
                <a:ea typeface="ＭＳ Ｐゴシック" pitchFamily="-111" charset="-128"/>
              </a:rPr>
              <a:t>MWAAS</a:t>
            </a:r>
            <a:r>
              <a:rPr lang="en-ZA" sz="2400" dirty="0" smtClean="0">
                <a:solidFill>
                  <a:schemeClr val="tx1"/>
                </a:solidFill>
                <a:latin typeface="Calibri"/>
                <a:ea typeface="ＭＳ Ｐゴシック" pitchFamily="-111" charset="-128"/>
              </a:rPr>
              <a:t> (1920-2003)</a:t>
            </a:r>
          </a:p>
          <a:p>
            <a:pPr marL="800100" lvl="1" indent="-342900" algn="l">
              <a:buFont typeface="Arial" charset="0"/>
              <a:buChar char="•"/>
            </a:pPr>
            <a:r>
              <a:rPr lang="en-ZA" sz="2400" dirty="0" smtClean="0">
                <a:solidFill>
                  <a:schemeClr val="tx1"/>
                </a:solidFill>
                <a:latin typeface="Calibri"/>
                <a:ea typeface="ＭＳ Ｐゴシック" pitchFamily="-111" charset="-128"/>
              </a:rPr>
              <a:t>24 sub-catchments</a:t>
            </a:r>
          </a:p>
          <a:p>
            <a:pPr marL="800100" lvl="1" indent="-342900" algn="l">
              <a:buFont typeface="Arial" charset="0"/>
              <a:buChar char="•"/>
            </a:pPr>
            <a:endParaRPr lang="en-ZA" sz="3600" dirty="0" smtClean="0">
              <a:solidFill>
                <a:schemeClr val="tx1"/>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2400" dirty="0">
              <a:solidFill>
                <a:schemeClr val="tx1"/>
              </a:solidFill>
              <a:ea typeface="Times New Roman" panose="02020603050405020304" pitchFamily="18" charset="0"/>
              <a:cs typeface="Arial" panose="020B0604020202020204" pitchFamily="34" charset="0"/>
            </a:endParaRPr>
          </a:p>
          <a:p>
            <a:pPr lvl="1" algn="l"/>
            <a:endParaRPr lang="en-US" sz="24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32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3200" dirty="0">
              <a:solidFill>
                <a:schemeClr val="tx1"/>
              </a:solidFill>
              <a:ea typeface="Times New Roman" panose="02020603050405020304" pitchFamily="18" charset="0"/>
              <a:cs typeface="Times New Roman" panose="02020603050405020304" pitchFamily="18" charset="0"/>
            </a:endParaRPr>
          </a:p>
          <a:p>
            <a:pPr algn="l"/>
            <a:endParaRPr lang="en-ZA" sz="2800" dirty="0">
              <a:solidFill>
                <a:schemeClr val="tx1"/>
              </a:solidFill>
            </a:endParaRPr>
          </a:p>
        </p:txBody>
      </p:sp>
      <p:pic>
        <p:nvPicPr>
          <p:cNvPr id="4" name="Picture 3" descr="quinery catchmen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19" y="2118360"/>
            <a:ext cx="6659880" cy="4739640"/>
          </a:xfrm>
          <a:prstGeom prst="rect">
            <a:avLst/>
          </a:prstGeom>
          <a:noFill/>
          <a:ln>
            <a:noFill/>
          </a:ln>
        </p:spPr>
      </p:pic>
    </p:spTree>
    <p:extLst>
      <p:ext uri="{BB962C8B-B14F-4D97-AF65-F5344CB8AC3E}">
        <p14:creationId xmlns:p14="http://schemas.microsoft.com/office/powerpoint/2010/main" val="366173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520" y="669126"/>
            <a:ext cx="2201043" cy="745263"/>
          </a:xfrm>
        </p:spPr>
        <p:txBody>
          <a:bodyPr/>
          <a:lstStyle/>
          <a:p>
            <a:pPr algn="ctr"/>
            <a:r>
              <a:rPr lang="en-GB" dirty="0"/>
              <a:t>Agenda</a:t>
            </a:r>
          </a:p>
        </p:txBody>
      </p:sp>
      <p:pic>
        <p:nvPicPr>
          <p:cNvPr id="3" name="Picture 2"/>
          <p:cNvPicPr>
            <a:picLocks noChangeAspect="1"/>
          </p:cNvPicPr>
          <p:nvPr/>
        </p:nvPicPr>
        <p:blipFill>
          <a:blip r:embed="rId3"/>
          <a:stretch>
            <a:fillRect/>
          </a:stretch>
        </p:blipFill>
        <p:spPr>
          <a:xfrm>
            <a:off x="0" y="0"/>
            <a:ext cx="6025323" cy="3961856"/>
          </a:xfrm>
          <a:prstGeom prst="rect">
            <a:avLst/>
          </a:prstGeom>
        </p:spPr>
      </p:pic>
      <p:pic>
        <p:nvPicPr>
          <p:cNvPr id="4" name="Picture 3"/>
          <p:cNvPicPr>
            <a:picLocks noChangeAspect="1"/>
          </p:cNvPicPr>
          <p:nvPr/>
        </p:nvPicPr>
        <p:blipFill>
          <a:blip r:embed="rId4"/>
          <a:stretch>
            <a:fillRect/>
          </a:stretch>
        </p:blipFill>
        <p:spPr>
          <a:xfrm>
            <a:off x="3505200" y="3938182"/>
            <a:ext cx="5638800" cy="2919817"/>
          </a:xfrm>
          <a:prstGeom prst="rect">
            <a:avLst/>
          </a:prstGeom>
        </p:spPr>
      </p:pic>
    </p:spTree>
    <p:extLst>
      <p:ext uri="{BB962C8B-B14F-4D97-AF65-F5344CB8AC3E}">
        <p14:creationId xmlns:p14="http://schemas.microsoft.com/office/powerpoint/2010/main" val="125541216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619" y="-347624"/>
            <a:ext cx="7772400" cy="1009942"/>
          </a:xfrm>
        </p:spPr>
        <p:txBody>
          <a:bodyPr/>
          <a:lstStyle/>
          <a:p>
            <a:r>
              <a:rPr lang="en-US" sz="2800" b="1" dirty="0"/>
              <a:t/>
            </a:r>
            <a:br>
              <a:rPr lang="en-US" sz="2800" b="1" dirty="0"/>
            </a:br>
            <a:r>
              <a:rPr lang="en-US" dirty="0" smtClean="0"/>
              <a:t>Summary of supporting information</a:t>
            </a:r>
            <a:endParaRPr lang="en-ZA" b="1" dirty="0">
              <a:latin typeface="+mj-lt"/>
            </a:endParaRPr>
          </a:p>
        </p:txBody>
      </p:sp>
      <p:sp>
        <p:nvSpPr>
          <p:cNvPr id="3" name="Subtitle 2"/>
          <p:cNvSpPr>
            <a:spLocks noGrp="1"/>
          </p:cNvSpPr>
          <p:nvPr>
            <p:ph type="subTitle" idx="1"/>
          </p:nvPr>
        </p:nvSpPr>
        <p:spPr>
          <a:xfrm>
            <a:off x="838201" y="662318"/>
            <a:ext cx="8412480" cy="4578709"/>
          </a:xfrm>
        </p:spPr>
        <p:txBody>
          <a:bodyPr/>
          <a:lstStyle/>
          <a:p>
            <a:pPr marL="342900" lvl="0" indent="-342900">
              <a:buFont typeface="Arial" charset="0"/>
              <a:buChar char="•"/>
            </a:pPr>
            <a:r>
              <a:rPr lang="en-ZA" sz="3200" dirty="0" smtClean="0">
                <a:solidFill>
                  <a:schemeClr val="tx1"/>
                </a:solidFill>
                <a:latin typeface="Calibri"/>
                <a:ea typeface="ＭＳ Ｐゴシック" pitchFamily="-111" charset="-128"/>
              </a:rPr>
              <a:t>Infrastructure (existing)</a:t>
            </a:r>
          </a:p>
          <a:p>
            <a:pPr marL="800100" lvl="1" indent="-342900" algn="l">
              <a:buFont typeface="Arial" charset="0"/>
              <a:buChar char="•"/>
            </a:pPr>
            <a:r>
              <a:rPr lang="en-ZA" dirty="0" smtClean="0">
                <a:solidFill>
                  <a:schemeClr val="tx1"/>
                </a:solidFill>
                <a:latin typeface="Calibri"/>
                <a:ea typeface="ＭＳ Ｐゴシック" pitchFamily="-111" charset="-128"/>
              </a:rPr>
              <a:t>Goedertrouw Dam &amp; Lakes</a:t>
            </a:r>
          </a:p>
          <a:p>
            <a:pPr marL="800100" lvl="1" indent="-342900" algn="l">
              <a:buFont typeface="Arial" charset="0"/>
              <a:buChar char="•"/>
            </a:pPr>
            <a:r>
              <a:rPr lang="en-ZA" dirty="0" smtClean="0">
                <a:solidFill>
                  <a:schemeClr val="tx1"/>
                </a:solidFill>
                <a:latin typeface="Calibri"/>
                <a:ea typeface="ＭＳ Ｐゴシック" pitchFamily="-111" charset="-128"/>
              </a:rPr>
              <a:t>Thukela Transfer</a:t>
            </a:r>
          </a:p>
          <a:p>
            <a:pPr marL="800100" lvl="1" indent="-342900" algn="l">
              <a:buFont typeface="Arial" charset="0"/>
              <a:buChar char="•"/>
            </a:pPr>
            <a:r>
              <a:rPr lang="en-ZA" dirty="0" smtClean="0">
                <a:solidFill>
                  <a:schemeClr val="tx1"/>
                </a:solidFill>
                <a:latin typeface="Calibri"/>
                <a:ea typeface="ＭＳ Ｐゴシック" pitchFamily="-111" charset="-128"/>
              </a:rPr>
              <a:t>Internal transfers</a:t>
            </a:r>
          </a:p>
          <a:p>
            <a:pPr marL="342900" indent="-342900">
              <a:buFont typeface="Arial" charset="0"/>
              <a:buChar char="•"/>
            </a:pPr>
            <a:r>
              <a:rPr lang="en-ZA" sz="3200" dirty="0">
                <a:solidFill>
                  <a:schemeClr val="tx1"/>
                </a:solidFill>
                <a:latin typeface="Calibri"/>
                <a:ea typeface="ＭＳ Ｐゴシック" pitchFamily="-111" charset="-128"/>
              </a:rPr>
              <a:t>Infrastructure </a:t>
            </a:r>
            <a:r>
              <a:rPr lang="en-ZA" sz="3200" dirty="0" smtClean="0">
                <a:solidFill>
                  <a:schemeClr val="tx1"/>
                </a:solidFill>
                <a:latin typeface="Calibri"/>
                <a:ea typeface="ＭＳ Ｐゴシック" pitchFamily="-111" charset="-128"/>
              </a:rPr>
              <a:t>(future)</a:t>
            </a:r>
          </a:p>
          <a:p>
            <a:pPr marL="800100" lvl="1" indent="-342900" algn="l">
              <a:buFont typeface="Arial" charset="0"/>
              <a:buChar char="•"/>
            </a:pPr>
            <a:r>
              <a:rPr lang="en-ZA" dirty="0">
                <a:solidFill>
                  <a:schemeClr val="tx1"/>
                </a:solidFill>
                <a:ea typeface="ＭＳ Ｐゴシック" pitchFamily="-111" charset="-128"/>
              </a:rPr>
              <a:t>Increased Thukela </a:t>
            </a:r>
            <a:r>
              <a:rPr lang="en-ZA" dirty="0" smtClean="0">
                <a:solidFill>
                  <a:schemeClr val="tx1"/>
                </a:solidFill>
                <a:ea typeface="ＭＳ Ｐゴシック" pitchFamily="-111" charset="-128"/>
              </a:rPr>
              <a:t>transfer</a:t>
            </a:r>
            <a:endParaRPr lang="en-ZA" dirty="0" smtClean="0">
              <a:solidFill>
                <a:schemeClr val="tx1"/>
              </a:solidFill>
              <a:latin typeface="Calibri"/>
              <a:ea typeface="ＭＳ Ｐゴシック" pitchFamily="-111" charset="-128"/>
            </a:endParaRPr>
          </a:p>
          <a:p>
            <a:pPr marL="800100" lvl="1" indent="-342900" algn="l">
              <a:buFont typeface="Arial" charset="0"/>
              <a:buChar char="•"/>
            </a:pPr>
            <a:r>
              <a:rPr lang="en-ZA" dirty="0" smtClean="0">
                <a:solidFill>
                  <a:schemeClr val="tx1"/>
                </a:solidFill>
                <a:latin typeface="Calibri"/>
                <a:ea typeface="ＭＳ Ｐゴシック" pitchFamily="-111" charset="-128"/>
              </a:rPr>
              <a:t>Raising of Goedertrouw</a:t>
            </a:r>
          </a:p>
          <a:p>
            <a:pPr marL="800100" lvl="1" indent="-342900" algn="l">
              <a:buFont typeface="Arial" charset="0"/>
              <a:buChar char="•"/>
            </a:pPr>
            <a:r>
              <a:rPr lang="en-ZA" dirty="0" smtClean="0">
                <a:solidFill>
                  <a:schemeClr val="tx1"/>
                </a:solidFill>
                <a:latin typeface="Calibri"/>
                <a:ea typeface="ＭＳ Ｐゴシック" pitchFamily="-111" charset="-128"/>
              </a:rPr>
              <a:t>Dam on </a:t>
            </a:r>
            <a:r>
              <a:rPr lang="en-ZA" dirty="0">
                <a:solidFill>
                  <a:schemeClr val="tx1"/>
                </a:solidFill>
                <a:ea typeface="ＭＳ Ｐゴシック" pitchFamily="-111" charset="-128"/>
              </a:rPr>
              <a:t>Nseleni River (1 MAR: 55 million </a:t>
            </a:r>
            <a:r>
              <a:rPr lang="en-ZA" dirty="0" smtClean="0">
                <a:solidFill>
                  <a:schemeClr val="tx1"/>
                </a:solidFill>
                <a:ea typeface="ＭＳ Ｐゴシック" pitchFamily="-111" charset="-128"/>
              </a:rPr>
              <a:t>m</a:t>
            </a:r>
            <a:r>
              <a:rPr lang="en-ZA" baseline="30000" dirty="0" smtClean="0">
                <a:solidFill>
                  <a:schemeClr val="tx1"/>
                </a:solidFill>
                <a:ea typeface="ＭＳ Ｐゴシック" pitchFamily="-111" charset="-128"/>
              </a:rPr>
              <a:t>3</a:t>
            </a:r>
            <a:r>
              <a:rPr lang="en-ZA" dirty="0" smtClean="0">
                <a:solidFill>
                  <a:schemeClr val="tx1"/>
                </a:solidFill>
                <a:ea typeface="ＭＳ Ｐゴシック" pitchFamily="-111" charset="-128"/>
              </a:rPr>
              <a:t>)</a:t>
            </a:r>
            <a:endParaRPr lang="en-ZA" dirty="0" smtClean="0">
              <a:solidFill>
                <a:schemeClr val="tx1"/>
              </a:solidFill>
              <a:latin typeface="Calibri"/>
              <a:ea typeface="ＭＳ Ｐゴシック" pitchFamily="-111" charset="-128"/>
            </a:endParaRPr>
          </a:p>
          <a:p>
            <a:pPr marL="800100" lvl="1" indent="-342900" algn="l">
              <a:buFont typeface="Arial" charset="0"/>
              <a:buChar char="•"/>
            </a:pPr>
            <a:r>
              <a:rPr lang="en-ZA" dirty="0" smtClean="0">
                <a:solidFill>
                  <a:schemeClr val="tx1"/>
                </a:solidFill>
                <a:latin typeface="Calibri"/>
                <a:ea typeface="ＭＳ Ｐゴシック" pitchFamily="-111" charset="-128"/>
              </a:rPr>
              <a:t>Dam on </a:t>
            </a:r>
            <a:r>
              <a:rPr lang="en-ZA" dirty="0" err="1" smtClean="0">
                <a:solidFill>
                  <a:schemeClr val="tx1"/>
                </a:solidFill>
                <a:latin typeface="Calibri"/>
                <a:ea typeface="ＭＳ Ｐゴシック" pitchFamily="-111" charset="-128"/>
              </a:rPr>
              <a:t>Mhlathuzana</a:t>
            </a:r>
            <a:r>
              <a:rPr lang="en-ZA" dirty="0">
                <a:solidFill>
                  <a:schemeClr val="tx1"/>
                </a:solidFill>
                <a:ea typeface="ＭＳ Ｐゴシック" pitchFamily="-111" charset="-128"/>
              </a:rPr>
              <a:t> </a:t>
            </a:r>
            <a:r>
              <a:rPr lang="en-ZA" dirty="0" smtClean="0">
                <a:solidFill>
                  <a:schemeClr val="tx1"/>
                </a:solidFill>
                <a:ea typeface="ＭＳ Ｐゴシック" pitchFamily="-111" charset="-128"/>
              </a:rPr>
              <a:t>River (0.3 </a:t>
            </a:r>
            <a:r>
              <a:rPr lang="en-ZA" dirty="0">
                <a:solidFill>
                  <a:schemeClr val="tx1"/>
                </a:solidFill>
                <a:ea typeface="ＭＳ Ｐゴシック" pitchFamily="-111" charset="-128"/>
              </a:rPr>
              <a:t>MAR: </a:t>
            </a:r>
            <a:r>
              <a:rPr lang="en-ZA" dirty="0" smtClean="0">
                <a:solidFill>
                  <a:schemeClr val="tx1"/>
                </a:solidFill>
                <a:ea typeface="ＭＳ Ｐゴシック" pitchFamily="-111" charset="-128"/>
              </a:rPr>
              <a:t>7 </a:t>
            </a:r>
            <a:r>
              <a:rPr lang="en-ZA" dirty="0">
                <a:solidFill>
                  <a:schemeClr val="tx1"/>
                </a:solidFill>
                <a:ea typeface="ＭＳ Ｐゴシック" pitchFamily="-111" charset="-128"/>
              </a:rPr>
              <a:t>million m</a:t>
            </a:r>
            <a:r>
              <a:rPr lang="en-ZA" baseline="30000" dirty="0">
                <a:solidFill>
                  <a:schemeClr val="tx1"/>
                </a:solidFill>
                <a:ea typeface="ＭＳ Ｐゴシック" pitchFamily="-111" charset="-128"/>
              </a:rPr>
              <a:t>3</a:t>
            </a:r>
            <a:r>
              <a:rPr lang="en-ZA" dirty="0">
                <a:solidFill>
                  <a:schemeClr val="tx1"/>
                </a:solidFill>
                <a:ea typeface="ＭＳ Ｐゴシック" pitchFamily="-111" charset="-128"/>
              </a:rPr>
              <a:t>)</a:t>
            </a:r>
            <a:endParaRPr lang="en-ZA" dirty="0" smtClean="0">
              <a:solidFill>
                <a:schemeClr val="tx1"/>
              </a:solidFill>
              <a:ea typeface="ＭＳ Ｐゴシック" pitchFamily="-111" charset="-128"/>
            </a:endParaRPr>
          </a:p>
          <a:p>
            <a:pPr marL="800100" lvl="1" indent="-342900" algn="l">
              <a:buFont typeface="Arial" charset="0"/>
              <a:buChar char="•"/>
            </a:pPr>
            <a:r>
              <a:rPr lang="en-ZA" dirty="0" smtClean="0">
                <a:solidFill>
                  <a:schemeClr val="tx1"/>
                </a:solidFill>
                <a:latin typeface="Calibri"/>
                <a:ea typeface="ＭＳ Ｐゴシック" pitchFamily="-111" charset="-128"/>
              </a:rPr>
              <a:t>Umfolozi off channel storage Dam</a:t>
            </a:r>
          </a:p>
          <a:p>
            <a:pPr marL="800100" lvl="1" indent="-342900" algn="l">
              <a:buFont typeface="Arial" charset="0"/>
              <a:buChar char="•"/>
            </a:pPr>
            <a:endParaRPr lang="en-ZA" sz="2400" dirty="0" smtClean="0">
              <a:solidFill>
                <a:schemeClr val="tx1"/>
              </a:solidFill>
              <a:latin typeface="Calibri"/>
              <a:ea typeface="ＭＳ Ｐゴシック" pitchFamily="-111" charset="-128"/>
            </a:endParaRPr>
          </a:p>
          <a:p>
            <a:pPr marL="800100" lvl="1" indent="-342900" algn="l">
              <a:buFont typeface="Arial" charset="0"/>
              <a:buChar char="•"/>
            </a:pPr>
            <a:endParaRPr lang="en-ZA" sz="2400" dirty="0" smtClean="0">
              <a:solidFill>
                <a:schemeClr val="tx1"/>
              </a:solidFill>
              <a:latin typeface="Calibri"/>
              <a:ea typeface="ＭＳ Ｐゴシック" pitchFamily="-111" charset="-128"/>
            </a:endParaRPr>
          </a:p>
          <a:p>
            <a:pPr marL="800100" lvl="1" indent="-342900" algn="l">
              <a:buFont typeface="Arial" charset="0"/>
              <a:buChar char="•"/>
            </a:pPr>
            <a:endParaRPr lang="en-ZA" sz="3600" dirty="0" smtClean="0">
              <a:solidFill>
                <a:schemeClr val="tx1"/>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2400" dirty="0">
              <a:solidFill>
                <a:schemeClr val="tx1"/>
              </a:solidFill>
              <a:ea typeface="Times New Roman" panose="02020603050405020304" pitchFamily="18" charset="0"/>
              <a:cs typeface="Arial" panose="020B0604020202020204" pitchFamily="34" charset="0"/>
            </a:endParaRPr>
          </a:p>
          <a:p>
            <a:pPr lvl="1" algn="l"/>
            <a:endParaRPr lang="en-US" sz="24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8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32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3200" dirty="0">
              <a:solidFill>
                <a:schemeClr val="tx1"/>
              </a:solidFill>
              <a:ea typeface="Times New Roman" panose="02020603050405020304" pitchFamily="18" charset="0"/>
              <a:cs typeface="Times New Roman" panose="02020603050405020304" pitchFamily="18" charset="0"/>
            </a:endParaRPr>
          </a:p>
          <a:p>
            <a:pPr algn="l"/>
            <a:endParaRPr lang="en-ZA" sz="2800" dirty="0">
              <a:solidFill>
                <a:schemeClr val="tx1"/>
              </a:solidFill>
            </a:endParaRPr>
          </a:p>
        </p:txBody>
      </p:sp>
    </p:spTree>
    <p:extLst>
      <p:ext uri="{BB962C8B-B14F-4D97-AF65-F5344CB8AC3E}">
        <p14:creationId xmlns:p14="http://schemas.microsoft.com/office/powerpoint/2010/main" val="25549236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 y="274320"/>
            <a:ext cx="9144000" cy="6583680"/>
            <a:chOff x="1691640" y="1390015"/>
            <a:chExt cx="5760720" cy="4077970"/>
          </a:xfrm>
        </p:grpSpPr>
        <p:pic>
          <p:nvPicPr>
            <p:cNvPr id="5" name="Picture 4" descr="quinery catchmen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40" y="1390015"/>
              <a:ext cx="5760720" cy="4077970"/>
            </a:xfrm>
            <a:prstGeom prst="rect">
              <a:avLst/>
            </a:prstGeom>
            <a:noFill/>
            <a:ln>
              <a:noFill/>
            </a:ln>
          </p:spPr>
        </p:pic>
        <p:sp>
          <p:nvSpPr>
            <p:cNvPr id="6" name="Oval 5"/>
            <p:cNvSpPr/>
            <p:nvPr/>
          </p:nvSpPr>
          <p:spPr>
            <a:xfrm>
              <a:off x="4978718" y="3574098"/>
              <a:ext cx="60960" cy="647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7" name="Oval 6"/>
            <p:cNvSpPr/>
            <p:nvPr/>
          </p:nvSpPr>
          <p:spPr>
            <a:xfrm>
              <a:off x="5651818" y="3014663"/>
              <a:ext cx="60960" cy="6477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8" name="Oval 7"/>
            <p:cNvSpPr/>
            <p:nvPr/>
          </p:nvSpPr>
          <p:spPr>
            <a:xfrm>
              <a:off x="6618923" y="2295208"/>
              <a:ext cx="60960" cy="6477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Tree>
    <p:extLst>
      <p:ext uri="{BB962C8B-B14F-4D97-AF65-F5344CB8AC3E}">
        <p14:creationId xmlns:p14="http://schemas.microsoft.com/office/powerpoint/2010/main" val="3692580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inery catchm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66" b="32498"/>
          <a:stretch/>
        </p:blipFill>
        <p:spPr bwMode="auto">
          <a:xfrm>
            <a:off x="0" y="2911231"/>
            <a:ext cx="9144000" cy="39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26619" y="-347624"/>
            <a:ext cx="7772400" cy="1009942"/>
          </a:xfrm>
        </p:spPr>
        <p:txBody>
          <a:bodyPr/>
          <a:lstStyle/>
          <a:p>
            <a:r>
              <a:rPr lang="en-US" sz="2800" b="1" dirty="0"/>
              <a:t/>
            </a:r>
            <a:br>
              <a:rPr lang="en-US" sz="2800" b="1" dirty="0"/>
            </a:br>
            <a:r>
              <a:rPr lang="en-US" dirty="0" smtClean="0"/>
              <a:t>Water Resources Yield Analyses</a:t>
            </a:r>
            <a:endParaRPr lang="en-ZA" b="1" dirty="0">
              <a:latin typeface="+mj-lt"/>
            </a:endParaRPr>
          </a:p>
        </p:txBody>
      </p:sp>
      <p:sp>
        <p:nvSpPr>
          <p:cNvPr id="6" name="Subtitle 2"/>
          <p:cNvSpPr>
            <a:spLocks noGrp="1"/>
          </p:cNvSpPr>
          <p:nvPr>
            <p:ph type="subTitle" idx="1"/>
          </p:nvPr>
        </p:nvSpPr>
        <p:spPr>
          <a:xfrm>
            <a:off x="926619" y="662318"/>
            <a:ext cx="7671759" cy="4578709"/>
          </a:xfrm>
        </p:spPr>
        <p:txBody>
          <a:bodyPr/>
          <a:lstStyle/>
          <a:p>
            <a:pPr marL="342900" lvl="0" indent="-342900">
              <a:buFont typeface="Arial" charset="0"/>
              <a:buChar char="•"/>
            </a:pPr>
            <a:r>
              <a:rPr lang="en-ZA" sz="2600" dirty="0" smtClean="0">
                <a:solidFill>
                  <a:schemeClr val="tx1"/>
                </a:solidFill>
                <a:latin typeface="Calibri"/>
                <a:ea typeface="ＭＳ Ｐゴシック" pitchFamily="-111" charset="-128"/>
              </a:rPr>
              <a:t>Methodology: gather all water demands from their point of abstraction to a central “yield” node</a:t>
            </a:r>
          </a:p>
          <a:p>
            <a:pPr marL="342900" lvl="0" indent="-342900">
              <a:buFont typeface="Arial" charset="0"/>
              <a:buChar char="•"/>
            </a:pPr>
            <a:r>
              <a:rPr lang="en-ZA" sz="2600" dirty="0" smtClean="0">
                <a:solidFill>
                  <a:schemeClr val="tx1"/>
                </a:solidFill>
                <a:latin typeface="Calibri"/>
                <a:ea typeface="ＭＳ Ｐゴシック" pitchFamily="-111" charset="-128"/>
              </a:rPr>
              <a:t>Surplus water, channel abstracted from Mhlathuze weir </a:t>
            </a: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lvl="1" algn="l"/>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algn="l"/>
            <a:endParaRPr lang="en-ZA" sz="2600" dirty="0">
              <a:solidFill>
                <a:schemeClr val="tx1"/>
              </a:solidFill>
            </a:endParaRPr>
          </a:p>
        </p:txBody>
      </p:sp>
      <p:sp>
        <p:nvSpPr>
          <p:cNvPr id="8" name="Oval 7"/>
          <p:cNvSpPr/>
          <p:nvPr/>
        </p:nvSpPr>
        <p:spPr>
          <a:xfrm>
            <a:off x="4927600" y="2781300"/>
            <a:ext cx="432000" cy="432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cxnSp>
        <p:nvCxnSpPr>
          <p:cNvPr id="10" name="Straight Arrow Connector 9"/>
          <p:cNvCxnSpPr>
            <a:endCxn id="8" idx="2"/>
          </p:cNvCxnSpPr>
          <p:nvPr/>
        </p:nvCxnSpPr>
        <p:spPr>
          <a:xfrm flipV="1">
            <a:off x="3238500" y="2997300"/>
            <a:ext cx="1689100" cy="26415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619500" y="3095625"/>
            <a:ext cx="1319213" cy="240347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267200" y="3148013"/>
            <a:ext cx="733425" cy="19954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649306" y="3187700"/>
            <a:ext cx="398944" cy="202068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5178426" y="3213100"/>
            <a:ext cx="969962" cy="2663825"/>
          </a:xfrm>
          <a:prstGeom prst="straightConnector1">
            <a:avLst/>
          </a:prstGeom>
          <a:ln w="57150">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245100" y="3175000"/>
            <a:ext cx="883754" cy="240245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5324475" y="3105150"/>
            <a:ext cx="2476501" cy="15240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5"/>
          </p:cNvCxnSpPr>
          <p:nvPr/>
        </p:nvCxnSpPr>
        <p:spPr>
          <a:xfrm flipH="1" flipV="1">
            <a:off x="5296335" y="3150035"/>
            <a:ext cx="1561667" cy="244114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5108575" y="3216275"/>
            <a:ext cx="892179" cy="29845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5324475" y="2644721"/>
            <a:ext cx="568325" cy="25067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125" name="TextBox 5124"/>
          <p:cNvSpPr txBox="1"/>
          <p:nvPr/>
        </p:nvSpPr>
        <p:spPr>
          <a:xfrm>
            <a:off x="5876925" y="2438385"/>
            <a:ext cx="631904" cy="369332"/>
          </a:xfrm>
          <a:prstGeom prst="rect">
            <a:avLst/>
          </a:prstGeom>
          <a:noFill/>
        </p:spPr>
        <p:txBody>
          <a:bodyPr wrap="none" rtlCol="0">
            <a:spAutoFit/>
          </a:bodyPr>
          <a:lstStyle/>
          <a:p>
            <a:r>
              <a:rPr lang="en-ZA" dirty="0" smtClean="0">
                <a:solidFill>
                  <a:srgbClr val="FF0000"/>
                </a:solidFill>
              </a:rPr>
              <a:t>Yield</a:t>
            </a:r>
            <a:endParaRPr lang="en-ZA" dirty="0">
              <a:solidFill>
                <a:srgbClr val="FF0000"/>
              </a:solidFill>
            </a:endParaRPr>
          </a:p>
        </p:txBody>
      </p:sp>
    </p:spTree>
    <p:extLst>
      <p:ext uri="{BB962C8B-B14F-4D97-AF65-F5344CB8AC3E}">
        <p14:creationId xmlns:p14="http://schemas.microsoft.com/office/powerpoint/2010/main" val="4263799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619" y="-347624"/>
            <a:ext cx="7772400" cy="1009942"/>
          </a:xfrm>
        </p:spPr>
        <p:txBody>
          <a:bodyPr/>
          <a:lstStyle/>
          <a:p>
            <a:r>
              <a:rPr lang="en-US" sz="2800" b="1" dirty="0"/>
              <a:t/>
            </a:r>
            <a:br>
              <a:rPr lang="en-US" sz="2800" b="1" dirty="0"/>
            </a:br>
            <a:r>
              <a:rPr lang="en-US" dirty="0" smtClean="0"/>
              <a:t>Water Resources Yield Analyses</a:t>
            </a:r>
            <a:endParaRPr lang="en-ZA" b="1" dirty="0">
              <a:latin typeface="+mj-lt"/>
            </a:endParaRPr>
          </a:p>
        </p:txBody>
      </p:sp>
      <p:sp>
        <p:nvSpPr>
          <p:cNvPr id="42" name="Subtitle 2"/>
          <p:cNvSpPr>
            <a:spLocks noGrp="1"/>
          </p:cNvSpPr>
          <p:nvPr>
            <p:ph type="subTitle" idx="1"/>
          </p:nvPr>
        </p:nvSpPr>
        <p:spPr>
          <a:xfrm>
            <a:off x="926619" y="982358"/>
            <a:ext cx="7671759" cy="1848653"/>
          </a:xfrm>
        </p:spPr>
        <p:txBody>
          <a:bodyPr/>
          <a:lstStyle/>
          <a:p>
            <a:pPr marL="342900" lvl="0" indent="-342900">
              <a:buFont typeface="Arial" charset="0"/>
              <a:buChar char="•"/>
            </a:pPr>
            <a:r>
              <a:rPr lang="en-ZA" sz="3200" dirty="0" smtClean="0">
                <a:solidFill>
                  <a:schemeClr val="tx1"/>
                </a:solidFill>
                <a:latin typeface="Calibri"/>
                <a:ea typeface="ＭＳ Ｐゴシック" pitchFamily="-111" charset="-128"/>
              </a:rPr>
              <a:t>Historic firm yield: 245 million m</a:t>
            </a:r>
            <a:r>
              <a:rPr lang="en-ZA" sz="3200" baseline="30000" dirty="0" smtClean="0">
                <a:solidFill>
                  <a:schemeClr val="tx1"/>
                </a:solidFill>
                <a:latin typeface="Calibri"/>
                <a:ea typeface="ＭＳ Ｐゴシック" pitchFamily="-111" charset="-128"/>
              </a:rPr>
              <a:t>3</a:t>
            </a:r>
            <a:r>
              <a:rPr lang="en-ZA" sz="3200" dirty="0" smtClean="0">
                <a:solidFill>
                  <a:schemeClr val="tx1"/>
                </a:solidFill>
                <a:latin typeface="Calibri"/>
                <a:ea typeface="ＭＳ Ｐゴシック" pitchFamily="-111" charset="-128"/>
              </a:rPr>
              <a:t>/annum</a:t>
            </a:r>
          </a:p>
          <a:p>
            <a:pPr marL="342900" lvl="0" indent="-342900">
              <a:buFont typeface="Arial" charset="0"/>
              <a:buChar char="•"/>
            </a:pPr>
            <a:r>
              <a:rPr lang="en-ZA" sz="3200" dirty="0" smtClean="0">
                <a:solidFill>
                  <a:schemeClr val="tx1"/>
                </a:solidFill>
                <a:latin typeface="Calibri"/>
                <a:ea typeface="ＭＳ Ｐゴシック" pitchFamily="-111" charset="-128"/>
              </a:rPr>
              <a:t>Long Term Stochastic Yields</a:t>
            </a:r>
          </a:p>
          <a:p>
            <a:pPr marL="342900" lvl="0" indent="-342900">
              <a:buFont typeface="Arial" charset="0"/>
              <a:buChar char="•"/>
            </a:pPr>
            <a:endParaRPr lang="en-ZA" sz="3200" dirty="0">
              <a:solidFill>
                <a:schemeClr val="tx1"/>
              </a:solidFill>
              <a:latin typeface="Calibri"/>
              <a:ea typeface="ＭＳ Ｐゴシック" pitchFamily="-111" charset="-128"/>
            </a:endParaRPr>
          </a:p>
          <a:p>
            <a:pPr marL="342900" lvl="0" indent="-342900">
              <a:buFont typeface="Arial" charset="0"/>
              <a:buChar char="•"/>
            </a:pPr>
            <a:endParaRPr lang="en-ZA" sz="3200" dirty="0" smtClean="0">
              <a:solidFill>
                <a:schemeClr val="tx1"/>
              </a:solidFill>
              <a:latin typeface="Calibri"/>
              <a:ea typeface="ＭＳ Ｐゴシック" pitchFamily="-111" charset="-128"/>
            </a:endParaRPr>
          </a:p>
          <a:p>
            <a:pPr marL="342900" lvl="0" indent="-342900">
              <a:buFont typeface="Arial" charset="0"/>
              <a:buChar char="•"/>
            </a:pPr>
            <a:endParaRPr lang="en-ZA" sz="3200" dirty="0">
              <a:solidFill>
                <a:schemeClr val="tx1"/>
              </a:solidFill>
              <a:latin typeface="Calibri"/>
              <a:ea typeface="ＭＳ Ｐゴシック" pitchFamily="-111" charset="-128"/>
            </a:endParaRPr>
          </a:p>
          <a:p>
            <a:pPr marL="342900" lvl="0" indent="-342900">
              <a:buFont typeface="Arial" charset="0"/>
              <a:buChar char="•"/>
            </a:pPr>
            <a:endParaRPr lang="en-ZA" sz="3200" dirty="0" smtClean="0">
              <a:solidFill>
                <a:schemeClr val="tx1"/>
              </a:solidFill>
              <a:latin typeface="Calibri"/>
              <a:ea typeface="ＭＳ Ｐゴシック" pitchFamily="-111" charset="-128"/>
            </a:endParaRPr>
          </a:p>
          <a:p>
            <a:pPr lvl="0"/>
            <a:r>
              <a:rPr lang="en-ZA" sz="3200" dirty="0" smtClean="0">
                <a:solidFill>
                  <a:schemeClr val="tx1"/>
                </a:solidFill>
                <a:latin typeface="Calibri"/>
                <a:ea typeface="ＭＳ Ｐゴシック" pitchFamily="-111" charset="-128"/>
              </a:rPr>
              <a:t> </a:t>
            </a:r>
          </a:p>
          <a:p>
            <a:pPr marL="800100" lvl="1" indent="-342900" algn="l">
              <a:buFont typeface="Arial" charset="0"/>
              <a:buChar char="•"/>
            </a:pPr>
            <a:endParaRPr lang="en-ZA" sz="3200" dirty="0" smtClean="0">
              <a:solidFill>
                <a:schemeClr val="tx1"/>
              </a:solidFill>
              <a:latin typeface="Calibri"/>
              <a:ea typeface="ＭＳ Ｐゴシック" pitchFamily="-111" charset="-128"/>
            </a:endParaRPr>
          </a:p>
          <a:p>
            <a:pPr marL="800100" lvl="1" indent="-342900" algn="l">
              <a:buFont typeface="Arial" charset="0"/>
              <a:buChar char="•"/>
            </a:pPr>
            <a:endParaRPr lang="en-ZA" sz="3200" dirty="0" smtClean="0">
              <a:solidFill>
                <a:schemeClr val="tx1"/>
              </a:solidFill>
              <a:latin typeface="Calibri"/>
              <a:ea typeface="ＭＳ Ｐゴシック" pitchFamily="-111" charset="-128"/>
            </a:endParaRPr>
          </a:p>
          <a:p>
            <a:pPr marL="800100" lvl="1" indent="-342900" algn="l">
              <a:buFont typeface="Arial" charset="0"/>
              <a:buChar char="•"/>
            </a:pPr>
            <a:endParaRPr lang="en-ZA" sz="3200" dirty="0" smtClean="0">
              <a:solidFill>
                <a:schemeClr val="tx1"/>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342900" lvl="0" indent="-342900">
              <a:buFont typeface="Arial" charset="0"/>
              <a:buChar char="•"/>
            </a:pPr>
            <a:endParaRPr lang="en-ZA" sz="32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3200" dirty="0">
              <a:solidFill>
                <a:schemeClr val="tx1"/>
              </a:solidFill>
              <a:ea typeface="Times New Roman" panose="02020603050405020304" pitchFamily="18" charset="0"/>
              <a:cs typeface="Arial" panose="020B0604020202020204" pitchFamily="34" charset="0"/>
            </a:endParaRPr>
          </a:p>
          <a:p>
            <a:pPr lvl="1" algn="l"/>
            <a:endParaRPr lang="en-US" sz="32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32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32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32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32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32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32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3200" dirty="0">
              <a:solidFill>
                <a:schemeClr val="tx1"/>
              </a:solidFill>
              <a:ea typeface="Times New Roman" panose="02020603050405020304" pitchFamily="18" charset="0"/>
              <a:cs typeface="Times New Roman" panose="02020603050405020304" pitchFamily="18" charset="0"/>
            </a:endParaRPr>
          </a:p>
          <a:p>
            <a:pPr algn="l"/>
            <a:endParaRPr lang="en-ZA" sz="3200" dirty="0">
              <a:solidFill>
                <a:schemeClr val="tx1"/>
              </a:solidFill>
            </a:endParaRPr>
          </a:p>
        </p:txBody>
      </p:sp>
      <p:graphicFrame>
        <p:nvGraphicFramePr>
          <p:cNvPr id="43" name="Table 42"/>
          <p:cNvGraphicFramePr>
            <a:graphicFrameLocks noGrp="1"/>
          </p:cNvGraphicFramePr>
          <p:nvPr>
            <p:extLst>
              <p:ext uri="{D42A27DB-BD31-4B8C-83A1-F6EECF244321}">
                <p14:modId xmlns:p14="http://schemas.microsoft.com/office/powerpoint/2010/main" val="1792254598"/>
              </p:ext>
            </p:extLst>
          </p:nvPr>
        </p:nvGraphicFramePr>
        <p:xfrm>
          <a:off x="1278988" y="3318691"/>
          <a:ext cx="5762171" cy="1524000"/>
        </p:xfrm>
        <a:graphic>
          <a:graphicData uri="http://schemas.openxmlformats.org/drawingml/2006/table">
            <a:tbl>
              <a:tblPr firstRow="1" firstCol="1" bandRow="1">
                <a:tableStyleId>{5C22544A-7EE6-4342-B048-85BDC9FD1C3A}</a:tableStyleId>
              </a:tblPr>
              <a:tblGrid>
                <a:gridCol w="1452517"/>
                <a:gridCol w="1476028"/>
                <a:gridCol w="1357598"/>
                <a:gridCol w="1476028"/>
              </a:tblGrid>
              <a:tr h="161925">
                <a:tc gridSpan="4">
                  <a:txBody>
                    <a:bodyPr/>
                    <a:lstStyle/>
                    <a:p>
                      <a:pPr algn="ctr">
                        <a:spcBef>
                          <a:spcPts val="200"/>
                        </a:spcBef>
                        <a:spcAft>
                          <a:spcPts val="200"/>
                        </a:spcAft>
                      </a:pPr>
                      <a:r>
                        <a:rPr lang="en-US" sz="2000" dirty="0">
                          <a:effectLst/>
                        </a:rPr>
                        <a:t>Stochastic firm yield at levels of assurance in supply (M m</a:t>
                      </a:r>
                      <a:r>
                        <a:rPr lang="en-US" sz="2000" baseline="30000" dirty="0">
                          <a:effectLst/>
                        </a:rPr>
                        <a:t>3</a:t>
                      </a:r>
                      <a:r>
                        <a:rPr lang="en-US" sz="2000" dirty="0">
                          <a:effectLst/>
                        </a:rPr>
                        <a:t>/annum)</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r>
              <a:tr h="126365">
                <a:tc>
                  <a:txBody>
                    <a:bodyPr/>
                    <a:lstStyle/>
                    <a:p>
                      <a:pPr algn="ctr">
                        <a:spcBef>
                          <a:spcPts val="200"/>
                        </a:spcBef>
                        <a:spcAft>
                          <a:spcPts val="200"/>
                        </a:spcAft>
                      </a:pPr>
                      <a:r>
                        <a:rPr lang="en-US" sz="2000" b="0" dirty="0">
                          <a:solidFill>
                            <a:schemeClr val="tx1"/>
                          </a:solidFill>
                          <a:effectLst/>
                        </a:rPr>
                        <a:t>99.5 %</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Bef>
                          <a:spcPts val="200"/>
                        </a:spcBef>
                        <a:spcAft>
                          <a:spcPts val="200"/>
                        </a:spcAft>
                      </a:pPr>
                      <a:r>
                        <a:rPr lang="en-US" sz="2000" dirty="0">
                          <a:effectLst/>
                        </a:rPr>
                        <a:t>99.0 %</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Bef>
                          <a:spcPts val="200"/>
                        </a:spcBef>
                        <a:spcAft>
                          <a:spcPts val="200"/>
                        </a:spcAft>
                      </a:pPr>
                      <a:r>
                        <a:rPr lang="en-US" sz="2000" dirty="0">
                          <a:effectLst/>
                        </a:rPr>
                        <a:t>98.0 %</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Bef>
                          <a:spcPts val="200"/>
                        </a:spcBef>
                        <a:spcAft>
                          <a:spcPts val="200"/>
                        </a:spcAft>
                      </a:pPr>
                      <a:r>
                        <a:rPr lang="en-US" sz="2000" dirty="0">
                          <a:effectLst/>
                        </a:rPr>
                        <a:t>95.0 %</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37465">
                <a:tc>
                  <a:txBody>
                    <a:bodyPr/>
                    <a:lstStyle/>
                    <a:p>
                      <a:pPr algn="ctr">
                        <a:spcBef>
                          <a:spcPts val="200"/>
                        </a:spcBef>
                        <a:spcAft>
                          <a:spcPts val="200"/>
                        </a:spcAft>
                      </a:pPr>
                      <a:r>
                        <a:rPr lang="en-US" sz="2000" b="0" dirty="0">
                          <a:solidFill>
                            <a:schemeClr val="tx1"/>
                          </a:solidFill>
                          <a:effectLst/>
                        </a:rPr>
                        <a:t>1:200 years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Bef>
                          <a:spcPts val="200"/>
                        </a:spcBef>
                        <a:spcAft>
                          <a:spcPts val="200"/>
                        </a:spcAft>
                      </a:pPr>
                      <a:r>
                        <a:rPr lang="en-US" sz="2000" dirty="0">
                          <a:effectLst/>
                        </a:rPr>
                        <a:t>1:100 years</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Bef>
                          <a:spcPts val="200"/>
                        </a:spcBef>
                        <a:spcAft>
                          <a:spcPts val="200"/>
                        </a:spcAft>
                      </a:pPr>
                      <a:r>
                        <a:rPr lang="en-US" sz="2000" dirty="0">
                          <a:effectLst/>
                        </a:rPr>
                        <a:t>1:50 years</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Bef>
                          <a:spcPts val="200"/>
                        </a:spcBef>
                        <a:spcAft>
                          <a:spcPts val="200"/>
                        </a:spcAft>
                      </a:pPr>
                      <a:r>
                        <a:rPr lang="en-US" sz="2000" dirty="0">
                          <a:effectLst/>
                        </a:rPr>
                        <a:t>1:20 years</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tr>
              <a:tr h="167005">
                <a:tc>
                  <a:txBody>
                    <a:bodyPr/>
                    <a:lstStyle/>
                    <a:p>
                      <a:pPr algn="ctr">
                        <a:spcBef>
                          <a:spcPts val="200"/>
                        </a:spcBef>
                        <a:spcAft>
                          <a:spcPts val="200"/>
                        </a:spcAft>
                      </a:pPr>
                      <a:r>
                        <a:rPr lang="en-US" sz="2000" b="0" dirty="0">
                          <a:solidFill>
                            <a:schemeClr val="tx1"/>
                          </a:solidFill>
                          <a:effectLst/>
                        </a:rPr>
                        <a:t>243.3</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spcBef>
                          <a:spcPts val="200"/>
                        </a:spcBef>
                        <a:spcAft>
                          <a:spcPts val="200"/>
                        </a:spcAft>
                      </a:pPr>
                      <a:r>
                        <a:rPr lang="en-US" sz="2000" dirty="0">
                          <a:effectLst/>
                        </a:rPr>
                        <a:t>251.6</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spcBef>
                          <a:spcPts val="200"/>
                        </a:spcBef>
                        <a:spcAft>
                          <a:spcPts val="200"/>
                        </a:spcAft>
                      </a:pPr>
                      <a:r>
                        <a:rPr lang="en-US" sz="2000" dirty="0">
                          <a:effectLst/>
                        </a:rPr>
                        <a:t>260.0</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spcBef>
                          <a:spcPts val="200"/>
                        </a:spcBef>
                        <a:spcAft>
                          <a:spcPts val="200"/>
                        </a:spcAft>
                      </a:pPr>
                      <a:r>
                        <a:rPr lang="en-US" sz="2000" dirty="0">
                          <a:effectLst/>
                        </a:rPr>
                        <a:t>272.3</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669563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926619" y="-347624"/>
            <a:ext cx="7772400" cy="1009942"/>
          </a:xfrm>
        </p:spPr>
        <p:txBody>
          <a:bodyPr/>
          <a:lstStyle/>
          <a:p>
            <a:r>
              <a:rPr lang="en-US" sz="2800" b="1" dirty="0"/>
              <a:t/>
            </a:r>
            <a:br>
              <a:rPr lang="en-US" sz="2800" b="1" dirty="0"/>
            </a:br>
            <a:r>
              <a:rPr lang="en-US" dirty="0" smtClean="0"/>
              <a:t>Water Resources Yield Analyses</a:t>
            </a:r>
            <a:endParaRPr lang="en-ZA" b="1" dirty="0">
              <a:latin typeface="+mj-lt"/>
            </a:endParaRPr>
          </a:p>
        </p:txBody>
      </p:sp>
      <p:sp>
        <p:nvSpPr>
          <p:cNvPr id="7" name="Subtitle 2"/>
          <p:cNvSpPr>
            <a:spLocks noGrp="1"/>
          </p:cNvSpPr>
          <p:nvPr>
            <p:ph type="subTitle" idx="1"/>
          </p:nvPr>
        </p:nvSpPr>
        <p:spPr>
          <a:xfrm>
            <a:off x="926619" y="662318"/>
            <a:ext cx="7671759" cy="1848653"/>
          </a:xfrm>
        </p:spPr>
        <p:txBody>
          <a:bodyPr/>
          <a:lstStyle/>
          <a:p>
            <a:pPr marL="342900" lvl="0" indent="-342900">
              <a:buFont typeface="Arial" charset="0"/>
              <a:buChar char="•"/>
            </a:pPr>
            <a:r>
              <a:rPr lang="en-ZA" sz="2600" dirty="0" smtClean="0">
                <a:solidFill>
                  <a:schemeClr val="tx1"/>
                </a:solidFill>
                <a:latin typeface="Calibri"/>
                <a:ea typeface="ＭＳ Ｐゴシック" pitchFamily="-111" charset="-128"/>
              </a:rPr>
              <a:t>Long Term Stochastic Yields: </a:t>
            </a:r>
            <a:r>
              <a:rPr lang="en-ZA" sz="2600" dirty="0" err="1" smtClean="0">
                <a:solidFill>
                  <a:schemeClr val="tx1"/>
                </a:solidFill>
                <a:latin typeface="Calibri"/>
                <a:ea typeface="ＭＳ Ｐゴシック" pitchFamily="-111" charset="-128"/>
              </a:rPr>
              <a:t>Eshlazi</a:t>
            </a:r>
            <a:r>
              <a:rPr lang="en-ZA" sz="2600" dirty="0" smtClean="0">
                <a:solidFill>
                  <a:schemeClr val="tx1"/>
                </a:solidFill>
                <a:latin typeface="Calibri"/>
                <a:ea typeface="ＭＳ Ｐゴシック" pitchFamily="-111" charset="-128"/>
              </a:rPr>
              <a:t> &amp; Rutledge Dams</a:t>
            </a: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r>
              <a:rPr lang="en-ZA" sz="2600" dirty="0" smtClean="0">
                <a:solidFill>
                  <a:schemeClr val="tx1"/>
                </a:solidFill>
                <a:latin typeface="Calibri"/>
                <a:ea typeface="ＭＳ Ｐゴシック" pitchFamily="-111" charset="-128"/>
              </a:rPr>
              <a:t>Raised Goedertrouw (2.8m, 35 million m</a:t>
            </a:r>
            <a:r>
              <a:rPr lang="en-ZA" sz="2600" baseline="30000" dirty="0" smtClean="0">
                <a:solidFill>
                  <a:schemeClr val="tx1"/>
                </a:solidFill>
                <a:latin typeface="Calibri"/>
                <a:ea typeface="ＭＳ Ｐゴシック" pitchFamily="-111" charset="-128"/>
              </a:rPr>
              <a:t>3</a:t>
            </a:r>
            <a:r>
              <a:rPr lang="en-ZA" sz="2600" dirty="0" smtClean="0">
                <a:solidFill>
                  <a:schemeClr val="tx1"/>
                </a:solidFill>
                <a:latin typeface="Calibri"/>
                <a:ea typeface="ＭＳ Ｐゴシック" pitchFamily="-111" charset="-128"/>
              </a:rPr>
              <a:t>): 5.8 million m</a:t>
            </a:r>
            <a:r>
              <a:rPr lang="en-ZA" sz="2600" baseline="30000" dirty="0" smtClean="0">
                <a:solidFill>
                  <a:schemeClr val="tx1"/>
                </a:solidFill>
                <a:latin typeface="Calibri"/>
                <a:ea typeface="ＭＳ Ｐゴシック" pitchFamily="-111" charset="-128"/>
              </a:rPr>
              <a:t>3</a:t>
            </a:r>
            <a:r>
              <a:rPr lang="en-ZA" sz="2600" dirty="0" smtClean="0">
                <a:solidFill>
                  <a:schemeClr val="tx1"/>
                </a:solidFill>
                <a:latin typeface="Calibri"/>
                <a:ea typeface="ＭＳ Ｐゴシック" pitchFamily="-111" charset="-128"/>
              </a:rPr>
              <a:t> additional yield</a:t>
            </a:r>
          </a:p>
          <a:p>
            <a:pPr marL="342900" lvl="0" indent="-342900">
              <a:buFont typeface="Arial" charset="0"/>
              <a:buChar char="•"/>
            </a:pPr>
            <a:r>
              <a:rPr lang="en-ZA" sz="2600" dirty="0" smtClean="0">
                <a:solidFill>
                  <a:schemeClr val="tx1"/>
                </a:solidFill>
                <a:latin typeface="Calibri"/>
                <a:ea typeface="ＭＳ Ｐゴシック" pitchFamily="-111" charset="-128"/>
              </a:rPr>
              <a:t>Dam on the Nseleni: 12 million m</a:t>
            </a:r>
            <a:r>
              <a:rPr lang="en-ZA" sz="2600" baseline="30000" dirty="0" smtClean="0">
                <a:solidFill>
                  <a:schemeClr val="tx1"/>
                </a:solidFill>
                <a:latin typeface="Calibri"/>
                <a:ea typeface="ＭＳ Ｐゴシック" pitchFamily="-111" charset="-128"/>
              </a:rPr>
              <a:t>3</a:t>
            </a:r>
            <a:r>
              <a:rPr lang="en-ZA" sz="2600" dirty="0" smtClean="0">
                <a:solidFill>
                  <a:schemeClr val="tx1"/>
                </a:solidFill>
                <a:latin typeface="Calibri"/>
                <a:ea typeface="ＭＳ Ｐゴシック" pitchFamily="-111" charset="-128"/>
              </a:rPr>
              <a:t> additional yield</a:t>
            </a:r>
          </a:p>
          <a:p>
            <a:pPr marL="342900" lvl="0" indent="-342900">
              <a:buFont typeface="Arial" charset="0"/>
              <a:buChar char="•"/>
            </a:pPr>
            <a:r>
              <a:rPr lang="en-ZA" sz="2600" dirty="0" smtClean="0">
                <a:solidFill>
                  <a:schemeClr val="tx1"/>
                </a:solidFill>
                <a:latin typeface="Calibri"/>
                <a:ea typeface="ＭＳ Ｐゴシック" pitchFamily="-111" charset="-128"/>
              </a:rPr>
              <a:t>Dam on </a:t>
            </a:r>
            <a:r>
              <a:rPr lang="en-ZA" sz="2600" dirty="0" err="1" smtClean="0">
                <a:solidFill>
                  <a:schemeClr val="tx1"/>
                </a:solidFill>
                <a:latin typeface="Calibri"/>
                <a:ea typeface="ＭＳ Ｐゴシック" pitchFamily="-111" charset="-128"/>
              </a:rPr>
              <a:t>Mhlathuzana</a:t>
            </a:r>
            <a:r>
              <a:rPr lang="en-ZA" sz="2600" dirty="0" smtClean="0">
                <a:solidFill>
                  <a:schemeClr val="tx1"/>
                </a:solidFill>
                <a:latin typeface="Calibri"/>
                <a:ea typeface="ＭＳ Ｐゴシック" pitchFamily="-111" charset="-128"/>
              </a:rPr>
              <a:t>: &lt; 1 </a:t>
            </a:r>
            <a:r>
              <a:rPr lang="en-ZA" sz="2600" dirty="0">
                <a:solidFill>
                  <a:schemeClr val="tx1"/>
                </a:solidFill>
                <a:latin typeface="Calibri"/>
                <a:ea typeface="ＭＳ Ｐゴシック" pitchFamily="-111" charset="-128"/>
              </a:rPr>
              <a:t>million m</a:t>
            </a:r>
            <a:r>
              <a:rPr lang="en-ZA" sz="2600" baseline="30000" dirty="0">
                <a:solidFill>
                  <a:schemeClr val="tx1"/>
                </a:solidFill>
                <a:latin typeface="Calibri"/>
                <a:ea typeface="ＭＳ Ｐゴシック" pitchFamily="-111" charset="-128"/>
              </a:rPr>
              <a:t>3</a:t>
            </a:r>
            <a:r>
              <a:rPr lang="en-ZA" sz="2600" dirty="0">
                <a:solidFill>
                  <a:schemeClr val="tx1"/>
                </a:solidFill>
                <a:latin typeface="Calibri"/>
                <a:ea typeface="ＭＳ Ｐゴシック" pitchFamily="-111" charset="-128"/>
              </a:rPr>
              <a:t> additional </a:t>
            </a:r>
            <a:r>
              <a:rPr lang="en-ZA" sz="2600" dirty="0" smtClean="0">
                <a:solidFill>
                  <a:schemeClr val="tx1"/>
                </a:solidFill>
                <a:latin typeface="Calibri"/>
                <a:ea typeface="ＭＳ Ｐゴシック" pitchFamily="-111" charset="-128"/>
              </a:rPr>
              <a:t>yield, </a:t>
            </a:r>
            <a:r>
              <a:rPr lang="en-ZA" sz="2600" dirty="0" err="1" smtClean="0">
                <a:solidFill>
                  <a:schemeClr val="tx1"/>
                </a:solidFill>
                <a:latin typeface="Calibri"/>
                <a:ea typeface="ＭＳ Ｐゴシック" pitchFamily="-111" charset="-128"/>
              </a:rPr>
              <a:t>EWR</a:t>
            </a:r>
            <a:r>
              <a:rPr lang="en-ZA" sz="2600" dirty="0" smtClean="0">
                <a:solidFill>
                  <a:schemeClr val="tx1"/>
                </a:solidFill>
                <a:latin typeface="Calibri"/>
                <a:ea typeface="ＭＳ Ｐゴシック" pitchFamily="-111" charset="-128"/>
              </a:rPr>
              <a:t> concerns</a:t>
            </a:r>
          </a:p>
          <a:p>
            <a:pPr marL="342900" lvl="0" indent="-342900">
              <a:buFont typeface="Arial" charset="0"/>
              <a:buChar char="•"/>
            </a:pPr>
            <a:r>
              <a:rPr lang="en-ZA" sz="2600" dirty="0" smtClean="0">
                <a:solidFill>
                  <a:schemeClr val="tx1"/>
                </a:solidFill>
                <a:latin typeface="Calibri"/>
                <a:ea typeface="ＭＳ Ｐゴシック" pitchFamily="-111" charset="-128"/>
              </a:rPr>
              <a:t>Off channel Umfolozi: 37 million </a:t>
            </a:r>
            <a:r>
              <a:rPr lang="en-ZA" sz="2600" dirty="0">
                <a:solidFill>
                  <a:schemeClr val="tx1"/>
                </a:solidFill>
                <a:latin typeface="Calibri"/>
                <a:ea typeface="ＭＳ Ｐゴシック" pitchFamily="-111" charset="-128"/>
              </a:rPr>
              <a:t>m</a:t>
            </a:r>
            <a:r>
              <a:rPr lang="en-ZA" sz="2600" baseline="30000" dirty="0">
                <a:solidFill>
                  <a:schemeClr val="tx1"/>
                </a:solidFill>
                <a:latin typeface="Calibri"/>
                <a:ea typeface="ＭＳ Ｐゴシック" pitchFamily="-111" charset="-128"/>
              </a:rPr>
              <a:t>3</a:t>
            </a:r>
            <a:r>
              <a:rPr lang="en-ZA" sz="2600" dirty="0">
                <a:solidFill>
                  <a:schemeClr val="tx1"/>
                </a:solidFill>
                <a:latin typeface="Calibri"/>
                <a:ea typeface="ＭＳ Ｐゴシック" pitchFamily="-111" charset="-128"/>
              </a:rPr>
              <a:t> additional yield</a:t>
            </a: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lvl="0"/>
            <a:r>
              <a:rPr lang="en-ZA" sz="2600" dirty="0" smtClean="0">
                <a:solidFill>
                  <a:schemeClr val="tx1"/>
                </a:solidFill>
                <a:latin typeface="Calibri"/>
                <a:ea typeface="ＭＳ Ｐゴシック" pitchFamily="-111" charset="-128"/>
              </a:rPr>
              <a:t> </a:t>
            </a: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lvl="1" algn="l"/>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algn="l"/>
            <a:endParaRPr lang="en-ZA" sz="2600" dirty="0">
              <a:solidFill>
                <a:schemeClr val="tx1"/>
              </a:solidFill>
            </a:endParaRPr>
          </a:p>
        </p:txBody>
      </p:sp>
      <p:graphicFrame>
        <p:nvGraphicFramePr>
          <p:cNvPr id="6" name="Table 5"/>
          <p:cNvGraphicFramePr>
            <a:graphicFrameLocks noGrp="1"/>
          </p:cNvGraphicFramePr>
          <p:nvPr>
            <p:extLst/>
          </p:nvPr>
        </p:nvGraphicFramePr>
        <p:xfrm>
          <a:off x="1341120" y="1307306"/>
          <a:ext cx="5208270" cy="1524000"/>
        </p:xfrm>
        <a:graphic>
          <a:graphicData uri="http://schemas.openxmlformats.org/drawingml/2006/table">
            <a:tbl>
              <a:tblPr firstRow="1" firstCol="1" bandRow="1">
                <a:tableStyleId>{3C2FFA5D-87B4-456A-9821-1D502468CF0F}</a:tableStyleId>
              </a:tblPr>
              <a:tblGrid>
                <a:gridCol w="1772079"/>
                <a:gridCol w="1664112"/>
                <a:gridCol w="1772079"/>
              </a:tblGrid>
              <a:tr h="191770">
                <a:tc gridSpan="3">
                  <a:txBody>
                    <a:bodyPr/>
                    <a:lstStyle/>
                    <a:p>
                      <a:pPr algn="ctr">
                        <a:spcBef>
                          <a:spcPts val="200"/>
                        </a:spcBef>
                        <a:spcAft>
                          <a:spcPts val="200"/>
                        </a:spcAft>
                      </a:pPr>
                      <a:r>
                        <a:rPr lang="en-US" sz="2000" dirty="0">
                          <a:effectLst/>
                        </a:rPr>
                        <a:t>Stochastic firm yield at levels of assurance in supply (Mm</a:t>
                      </a:r>
                      <a:r>
                        <a:rPr lang="en-US" sz="2000" baseline="30000" dirty="0">
                          <a:effectLst/>
                        </a:rPr>
                        <a:t>3</a:t>
                      </a:r>
                      <a:r>
                        <a:rPr lang="en-US" sz="2000" dirty="0">
                          <a:effectLst/>
                        </a:rPr>
                        <a:t>/annum)</a:t>
                      </a:r>
                      <a:endParaRPr lang="en-Z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r>
              <a:tr h="126365">
                <a:tc>
                  <a:txBody>
                    <a:bodyPr/>
                    <a:lstStyle/>
                    <a:p>
                      <a:pPr algn="ctr">
                        <a:spcBef>
                          <a:spcPts val="200"/>
                        </a:spcBef>
                        <a:spcAft>
                          <a:spcPts val="200"/>
                        </a:spcAft>
                      </a:pPr>
                      <a:r>
                        <a:rPr lang="en-US" sz="2000" b="0" dirty="0">
                          <a:effectLst/>
                        </a:rPr>
                        <a:t>99.0 %</a:t>
                      </a:r>
                      <a:endParaRPr lang="en-ZA"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2000">
                          <a:effectLst/>
                        </a:rPr>
                        <a:t>98.0 %</a:t>
                      </a:r>
                      <a:endParaRPr lang="en-Z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2000">
                          <a:effectLst/>
                        </a:rPr>
                        <a:t>95.0 %</a:t>
                      </a:r>
                      <a:endParaRPr lang="en-Z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7465">
                <a:tc>
                  <a:txBody>
                    <a:bodyPr/>
                    <a:lstStyle/>
                    <a:p>
                      <a:pPr algn="ctr">
                        <a:spcBef>
                          <a:spcPts val="200"/>
                        </a:spcBef>
                        <a:spcAft>
                          <a:spcPts val="200"/>
                        </a:spcAft>
                      </a:pPr>
                      <a:r>
                        <a:rPr lang="en-US" sz="2000" b="0" dirty="0">
                          <a:effectLst/>
                        </a:rPr>
                        <a:t>1:100 years</a:t>
                      </a:r>
                      <a:endParaRPr lang="en-ZA"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2000">
                          <a:effectLst/>
                        </a:rPr>
                        <a:t>1:50 years</a:t>
                      </a:r>
                      <a:endParaRPr lang="en-Z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2000">
                          <a:effectLst/>
                        </a:rPr>
                        <a:t>1:20 years</a:t>
                      </a:r>
                      <a:endParaRPr lang="en-Z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167005">
                <a:tc>
                  <a:txBody>
                    <a:bodyPr/>
                    <a:lstStyle/>
                    <a:p>
                      <a:pPr algn="ctr">
                        <a:spcBef>
                          <a:spcPts val="200"/>
                        </a:spcBef>
                        <a:spcAft>
                          <a:spcPts val="200"/>
                        </a:spcAft>
                      </a:pPr>
                      <a:r>
                        <a:rPr lang="en-US" sz="2000" b="0" dirty="0">
                          <a:effectLst/>
                        </a:rPr>
                        <a:t>1.58</a:t>
                      </a:r>
                      <a:endParaRPr lang="en-ZA"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2000" dirty="0">
                          <a:effectLst/>
                        </a:rPr>
                        <a:t>1.77</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2000" dirty="0">
                          <a:effectLst/>
                        </a:rPr>
                        <a:t>2.0</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110090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dirty="0" smtClean="0"/>
              <a:t>Water Resources Planning Model Scenario Analyses</a:t>
            </a:r>
            <a:endParaRPr lang="en-ZA" sz="2800" b="1" dirty="0">
              <a:solidFill>
                <a:schemeClr val="accent3">
                  <a:lumMod val="75000"/>
                </a:schemeClr>
              </a:solidFill>
            </a:endParaRPr>
          </a:p>
        </p:txBody>
      </p:sp>
      <p:sp>
        <p:nvSpPr>
          <p:cNvPr id="5" name="Subtitle 2"/>
          <p:cNvSpPr>
            <a:spLocks noGrp="1"/>
          </p:cNvSpPr>
          <p:nvPr>
            <p:ph type="subTitle" idx="1"/>
          </p:nvPr>
        </p:nvSpPr>
        <p:spPr>
          <a:xfrm>
            <a:off x="941859" y="1226198"/>
            <a:ext cx="8202141" cy="1848653"/>
          </a:xfrm>
        </p:spPr>
        <p:txBody>
          <a:bodyPr/>
          <a:lstStyle/>
          <a:p>
            <a:pPr marL="342900" lvl="0" indent="-342900">
              <a:buFont typeface="Arial" charset="0"/>
              <a:buChar char="•"/>
            </a:pPr>
            <a:r>
              <a:rPr lang="en-ZA" sz="2600" dirty="0" smtClean="0">
                <a:solidFill>
                  <a:schemeClr val="tx1"/>
                </a:solidFill>
                <a:latin typeface="Calibri"/>
                <a:ea typeface="ＭＳ Ｐゴシック" pitchFamily="-111" charset="-128"/>
              </a:rPr>
              <a:t>Existing System (including current Thukela transfer operating at capacity) is able to supply existing users at their required assurance of supply until 2021. Therefore existing system availability for various user assurances is 248 million m</a:t>
            </a:r>
            <a:r>
              <a:rPr lang="en-ZA" sz="2600" baseline="30000" dirty="0" smtClean="0">
                <a:solidFill>
                  <a:schemeClr val="tx1"/>
                </a:solidFill>
                <a:latin typeface="Calibri"/>
                <a:ea typeface="ＭＳ Ｐゴシック" pitchFamily="-111" charset="-128"/>
              </a:rPr>
              <a:t>3</a:t>
            </a:r>
            <a:r>
              <a:rPr lang="en-ZA" sz="2600" dirty="0" smtClean="0">
                <a:solidFill>
                  <a:schemeClr val="tx1"/>
                </a:solidFill>
                <a:latin typeface="Calibri"/>
                <a:ea typeface="ＭＳ Ｐゴシック" pitchFamily="-111" charset="-128"/>
              </a:rPr>
              <a:t>/a</a:t>
            </a:r>
          </a:p>
          <a:p>
            <a:pPr marL="342900" lvl="0" indent="-342900">
              <a:buFont typeface="Arial" charset="0"/>
              <a:buChar char="•"/>
            </a:pPr>
            <a:r>
              <a:rPr lang="en-ZA" sz="2600" dirty="0" smtClean="0">
                <a:solidFill>
                  <a:schemeClr val="tx1"/>
                </a:solidFill>
                <a:latin typeface="Calibri"/>
                <a:ea typeface="ＭＳ Ｐゴシック" pitchFamily="-111" charset="-128"/>
              </a:rPr>
              <a:t>This increases to 292 </a:t>
            </a:r>
            <a:r>
              <a:rPr lang="en-ZA" sz="2600" dirty="0">
                <a:solidFill>
                  <a:schemeClr val="tx1"/>
                </a:solidFill>
                <a:latin typeface="Calibri"/>
                <a:ea typeface="ＭＳ Ｐゴシック" pitchFamily="-111" charset="-128"/>
              </a:rPr>
              <a:t>million </a:t>
            </a:r>
            <a:r>
              <a:rPr lang="en-ZA" sz="2600" dirty="0" smtClean="0">
                <a:solidFill>
                  <a:schemeClr val="tx1"/>
                </a:solidFill>
                <a:latin typeface="Calibri"/>
                <a:ea typeface="ＭＳ Ｐゴシック" pitchFamily="-111" charset="-128"/>
              </a:rPr>
              <a:t>m</a:t>
            </a:r>
            <a:r>
              <a:rPr lang="en-ZA" sz="2600" baseline="30000" dirty="0" smtClean="0">
                <a:solidFill>
                  <a:schemeClr val="tx1"/>
                </a:solidFill>
                <a:latin typeface="Calibri"/>
                <a:ea typeface="ＭＳ Ｐゴシック" pitchFamily="-111" charset="-128"/>
              </a:rPr>
              <a:t>3</a:t>
            </a:r>
            <a:r>
              <a:rPr lang="en-ZA" sz="2600" dirty="0" smtClean="0">
                <a:solidFill>
                  <a:schemeClr val="tx1"/>
                </a:solidFill>
                <a:latin typeface="Calibri"/>
                <a:ea typeface="ＭＳ Ｐゴシック" pitchFamily="-111" charset="-128"/>
              </a:rPr>
              <a:t>/a after the increased capacity of the Thukela transfer comes online. This provides a system balance until year 2039 </a:t>
            </a:r>
            <a:r>
              <a:rPr lang="en-ZA" sz="2600" dirty="0" err="1" smtClean="0">
                <a:solidFill>
                  <a:schemeClr val="tx1"/>
                </a:solidFill>
                <a:latin typeface="Calibri"/>
                <a:ea typeface="ＭＳ Ｐゴシック" pitchFamily="-111" charset="-128"/>
              </a:rPr>
              <a:t>afterwhich</a:t>
            </a:r>
            <a:r>
              <a:rPr lang="en-ZA" sz="2600" dirty="0" smtClean="0">
                <a:solidFill>
                  <a:schemeClr val="tx1"/>
                </a:solidFill>
                <a:latin typeface="Calibri"/>
                <a:ea typeface="ＭＳ Ｐゴシック" pitchFamily="-111" charset="-128"/>
              </a:rPr>
              <a:t> further augmentation will be required</a:t>
            </a:r>
          </a:p>
          <a:p>
            <a:pPr marL="342900" lvl="0" indent="-342900">
              <a:buFont typeface="Arial" charset="0"/>
              <a:buChar char="•"/>
            </a:pPr>
            <a:r>
              <a:rPr lang="en-ZA" sz="2600" dirty="0" smtClean="0">
                <a:solidFill>
                  <a:schemeClr val="tx1"/>
                </a:solidFill>
                <a:latin typeface="Calibri"/>
                <a:ea typeface="ＭＳ Ｐゴシック" pitchFamily="-111" charset="-128"/>
              </a:rPr>
              <a:t>There appears to be an infrastructure capacity constraint for the supply to Esikhaweni via the transfer from the Mhlathuze weir</a:t>
            </a: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lvl="0"/>
            <a:r>
              <a:rPr lang="en-ZA" sz="2600" dirty="0" smtClean="0">
                <a:solidFill>
                  <a:schemeClr val="tx1"/>
                </a:solidFill>
                <a:latin typeface="Calibri"/>
                <a:ea typeface="ＭＳ Ｐゴシック" pitchFamily="-111" charset="-128"/>
              </a:rPr>
              <a:t> </a:t>
            </a: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lvl="1" algn="l"/>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algn="l"/>
            <a:endParaRPr lang="en-ZA" sz="2600" dirty="0">
              <a:solidFill>
                <a:schemeClr val="tx1"/>
              </a:solidFill>
            </a:endParaRPr>
          </a:p>
        </p:txBody>
      </p:sp>
    </p:spTree>
    <p:extLst>
      <p:ext uri="{BB962C8B-B14F-4D97-AF65-F5344CB8AC3E}">
        <p14:creationId xmlns:p14="http://schemas.microsoft.com/office/powerpoint/2010/main" val="2260916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63689"/>
            <a:ext cx="9144000" cy="509431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25" name="Group 24"/>
          <p:cNvGrpSpPr/>
          <p:nvPr/>
        </p:nvGrpSpPr>
        <p:grpSpPr>
          <a:xfrm>
            <a:off x="1027387" y="943880"/>
            <a:ext cx="4507782" cy="738664"/>
            <a:chOff x="1027387" y="943880"/>
            <a:chExt cx="4507782" cy="738664"/>
          </a:xfrm>
        </p:grpSpPr>
        <p:sp>
          <p:nvSpPr>
            <p:cNvPr id="11" name="TextBox 10"/>
            <p:cNvSpPr txBox="1"/>
            <p:nvPr/>
          </p:nvSpPr>
          <p:spPr>
            <a:xfrm>
              <a:off x="1504642" y="943880"/>
              <a:ext cx="4030527" cy="738664"/>
            </a:xfrm>
            <a:prstGeom prst="rect">
              <a:avLst/>
            </a:prstGeom>
            <a:noFill/>
          </p:spPr>
          <p:txBody>
            <a:bodyPr wrap="none" rtlCol="0">
              <a:spAutoFit/>
            </a:bodyPr>
            <a:lstStyle/>
            <a:p>
              <a:r>
                <a:rPr lang="en-ZA" sz="1400" dirty="0"/>
                <a:t>High demand projection </a:t>
              </a:r>
              <a:r>
                <a:rPr lang="en-ZA" sz="1400" dirty="0" smtClean="0"/>
                <a:t>additional users</a:t>
              </a:r>
            </a:p>
            <a:p>
              <a:r>
                <a:rPr lang="en-ZA" sz="1400" dirty="0" smtClean="0"/>
                <a:t>High demand projection existing users</a:t>
              </a:r>
            </a:p>
            <a:p>
              <a:r>
                <a:rPr lang="en-ZA" sz="1400" dirty="0"/>
                <a:t>High demand projection existing </a:t>
              </a:r>
              <a:r>
                <a:rPr lang="en-ZA" sz="1400" dirty="0" smtClean="0"/>
                <a:t>users incl. WCWDM</a:t>
              </a:r>
            </a:p>
          </p:txBody>
        </p:sp>
        <p:cxnSp>
          <p:nvCxnSpPr>
            <p:cNvPr id="20" name="Straight Connector 19"/>
            <p:cNvCxnSpPr/>
            <p:nvPr/>
          </p:nvCxnSpPr>
          <p:spPr>
            <a:xfrm>
              <a:off x="1027387" y="1092200"/>
              <a:ext cx="477255"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27387" y="1305560"/>
              <a:ext cx="477255"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32467" y="1521460"/>
              <a:ext cx="477255"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 name="Title 1"/>
          <p:cNvSpPr>
            <a:spLocks noGrp="1"/>
          </p:cNvSpPr>
          <p:nvPr>
            <p:ph type="ctrTitle"/>
          </p:nvPr>
        </p:nvSpPr>
        <p:spPr>
          <a:xfrm>
            <a:off x="1091241" y="137723"/>
            <a:ext cx="7772400" cy="819809"/>
          </a:xfrm>
        </p:spPr>
        <p:txBody>
          <a:bodyPr/>
          <a:lstStyle/>
          <a:p>
            <a:r>
              <a:rPr lang="en-ZA" dirty="0" smtClean="0"/>
              <a:t>Simplified water balance</a:t>
            </a:r>
            <a:endParaRPr lang="en-ZA" sz="2800" b="1" dirty="0"/>
          </a:p>
        </p:txBody>
      </p:sp>
      <p:sp>
        <p:nvSpPr>
          <p:cNvPr id="4" name="TextBox 3"/>
          <p:cNvSpPr txBox="1"/>
          <p:nvPr/>
        </p:nvSpPr>
        <p:spPr>
          <a:xfrm>
            <a:off x="4305141" y="6594334"/>
            <a:ext cx="672300" cy="369332"/>
          </a:xfrm>
          <a:prstGeom prst="rect">
            <a:avLst/>
          </a:prstGeom>
          <a:noFill/>
        </p:spPr>
        <p:txBody>
          <a:bodyPr wrap="none" rtlCol="0">
            <a:spAutoFit/>
          </a:bodyPr>
          <a:lstStyle/>
          <a:p>
            <a:r>
              <a:rPr lang="en-ZA" dirty="0" smtClean="0"/>
              <a:t>Years</a:t>
            </a:r>
            <a:endParaRPr lang="en-ZA" dirty="0"/>
          </a:p>
        </p:txBody>
      </p:sp>
      <p:sp>
        <p:nvSpPr>
          <p:cNvPr id="17" name="TextBox 16"/>
          <p:cNvSpPr txBox="1"/>
          <p:nvPr/>
        </p:nvSpPr>
        <p:spPr>
          <a:xfrm rot="16200000">
            <a:off x="-1176251" y="4170570"/>
            <a:ext cx="2836610" cy="369332"/>
          </a:xfrm>
          <a:prstGeom prst="rect">
            <a:avLst/>
          </a:prstGeom>
          <a:noFill/>
        </p:spPr>
        <p:txBody>
          <a:bodyPr wrap="none" rtlCol="0">
            <a:spAutoFit/>
          </a:bodyPr>
          <a:lstStyle/>
          <a:p>
            <a:r>
              <a:rPr lang="en-ZA" dirty="0" smtClean="0"/>
              <a:t>Volume (million m</a:t>
            </a:r>
            <a:r>
              <a:rPr lang="en-ZA" baseline="30000" dirty="0" smtClean="0"/>
              <a:t>3</a:t>
            </a:r>
            <a:r>
              <a:rPr lang="en-ZA" dirty="0" smtClean="0"/>
              <a:t>/annum)</a:t>
            </a:r>
            <a:endParaRPr lang="en-ZA" dirty="0"/>
          </a:p>
        </p:txBody>
      </p:sp>
      <p:pic>
        <p:nvPicPr>
          <p:cNvPr id="5" name="Picture 4"/>
          <p:cNvPicPr>
            <a:picLocks noChangeAspect="1"/>
          </p:cNvPicPr>
          <p:nvPr/>
        </p:nvPicPr>
        <p:blipFill>
          <a:blip r:embed="rId3"/>
          <a:stretch>
            <a:fillRect/>
          </a:stretch>
        </p:blipFill>
        <p:spPr>
          <a:xfrm>
            <a:off x="398740" y="1903760"/>
            <a:ext cx="8773241" cy="4860000"/>
          </a:xfrm>
          <a:prstGeom prst="rect">
            <a:avLst/>
          </a:prstGeom>
        </p:spPr>
      </p:pic>
      <p:sp>
        <p:nvSpPr>
          <p:cNvPr id="26" name="TextBox 25"/>
          <p:cNvSpPr txBox="1"/>
          <p:nvPr/>
        </p:nvSpPr>
        <p:spPr>
          <a:xfrm>
            <a:off x="8048788" y="1291736"/>
            <a:ext cx="1123193" cy="369332"/>
          </a:xfrm>
          <a:prstGeom prst="rect">
            <a:avLst/>
          </a:prstGeom>
          <a:noFill/>
        </p:spPr>
        <p:txBody>
          <a:bodyPr wrap="none" rtlCol="0">
            <a:spAutoFit/>
          </a:bodyPr>
          <a:lstStyle/>
          <a:p>
            <a:r>
              <a:rPr lang="en-ZA" dirty="0" smtClean="0"/>
              <a:t>Allocation</a:t>
            </a:r>
            <a:endParaRPr lang="en-ZA" dirty="0"/>
          </a:p>
        </p:txBody>
      </p:sp>
      <p:cxnSp>
        <p:nvCxnSpPr>
          <p:cNvPr id="12" name="Straight Arrow Connector 11"/>
          <p:cNvCxnSpPr/>
          <p:nvPr/>
        </p:nvCxnSpPr>
        <p:spPr>
          <a:xfrm>
            <a:off x="8756961" y="1682544"/>
            <a:ext cx="0" cy="1254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405424" y="5898094"/>
            <a:ext cx="766557" cy="369332"/>
          </a:xfrm>
          <a:prstGeom prst="rect">
            <a:avLst/>
          </a:prstGeom>
          <a:noFill/>
        </p:spPr>
        <p:txBody>
          <a:bodyPr wrap="none" rtlCol="0">
            <a:spAutoFit/>
          </a:bodyPr>
          <a:lstStyle/>
          <a:p>
            <a:r>
              <a:rPr lang="en-ZA" dirty="0" smtClean="0"/>
              <a:t>Urban</a:t>
            </a:r>
            <a:endParaRPr lang="en-ZA" dirty="0"/>
          </a:p>
        </p:txBody>
      </p:sp>
      <p:sp>
        <p:nvSpPr>
          <p:cNvPr id="29" name="TextBox 28"/>
          <p:cNvSpPr txBox="1"/>
          <p:nvPr/>
        </p:nvSpPr>
        <p:spPr>
          <a:xfrm>
            <a:off x="8048788" y="4870982"/>
            <a:ext cx="1068562" cy="369332"/>
          </a:xfrm>
          <a:prstGeom prst="rect">
            <a:avLst/>
          </a:prstGeom>
          <a:noFill/>
        </p:spPr>
        <p:txBody>
          <a:bodyPr wrap="none" rtlCol="0">
            <a:spAutoFit/>
          </a:bodyPr>
          <a:lstStyle/>
          <a:p>
            <a:r>
              <a:rPr lang="en-ZA" dirty="0" smtClean="0"/>
              <a:t>Industrial</a:t>
            </a:r>
            <a:endParaRPr lang="en-ZA" dirty="0"/>
          </a:p>
        </p:txBody>
      </p:sp>
      <p:sp>
        <p:nvSpPr>
          <p:cNvPr id="30" name="TextBox 29"/>
          <p:cNvSpPr txBox="1"/>
          <p:nvPr/>
        </p:nvSpPr>
        <p:spPr>
          <a:xfrm>
            <a:off x="8101727" y="3594711"/>
            <a:ext cx="1042273" cy="369332"/>
          </a:xfrm>
          <a:prstGeom prst="rect">
            <a:avLst/>
          </a:prstGeom>
          <a:noFill/>
        </p:spPr>
        <p:txBody>
          <a:bodyPr wrap="none" rtlCol="0">
            <a:spAutoFit/>
          </a:bodyPr>
          <a:lstStyle/>
          <a:p>
            <a:r>
              <a:rPr lang="en-ZA" dirty="0" smtClean="0"/>
              <a:t>Irrigation</a:t>
            </a:r>
            <a:endParaRPr lang="en-ZA" dirty="0"/>
          </a:p>
        </p:txBody>
      </p:sp>
    </p:spTree>
    <p:extLst>
      <p:ext uri="{BB962C8B-B14F-4D97-AF65-F5344CB8AC3E}">
        <p14:creationId xmlns:p14="http://schemas.microsoft.com/office/powerpoint/2010/main" val="38993431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12043"/>
            <a:ext cx="9144000" cy="50459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25" name="Group 24"/>
          <p:cNvGrpSpPr/>
          <p:nvPr/>
        </p:nvGrpSpPr>
        <p:grpSpPr>
          <a:xfrm>
            <a:off x="1027387" y="943880"/>
            <a:ext cx="4507782" cy="738664"/>
            <a:chOff x="1027387" y="943880"/>
            <a:chExt cx="4507782" cy="738664"/>
          </a:xfrm>
        </p:grpSpPr>
        <p:sp>
          <p:nvSpPr>
            <p:cNvPr id="11" name="TextBox 10"/>
            <p:cNvSpPr txBox="1"/>
            <p:nvPr/>
          </p:nvSpPr>
          <p:spPr>
            <a:xfrm>
              <a:off x="1504642" y="943880"/>
              <a:ext cx="4030527" cy="738664"/>
            </a:xfrm>
            <a:prstGeom prst="rect">
              <a:avLst/>
            </a:prstGeom>
            <a:noFill/>
          </p:spPr>
          <p:txBody>
            <a:bodyPr wrap="none" rtlCol="0">
              <a:spAutoFit/>
            </a:bodyPr>
            <a:lstStyle/>
            <a:p>
              <a:r>
                <a:rPr lang="en-ZA" sz="1400" dirty="0"/>
                <a:t>High demand projection </a:t>
              </a:r>
              <a:r>
                <a:rPr lang="en-ZA" sz="1400" dirty="0" smtClean="0"/>
                <a:t>additional users</a:t>
              </a:r>
            </a:p>
            <a:p>
              <a:r>
                <a:rPr lang="en-ZA" sz="1400" dirty="0" smtClean="0"/>
                <a:t>High demand projection existing users</a:t>
              </a:r>
            </a:p>
            <a:p>
              <a:r>
                <a:rPr lang="en-ZA" sz="1400" dirty="0"/>
                <a:t>High demand projection existing </a:t>
              </a:r>
              <a:r>
                <a:rPr lang="en-ZA" sz="1400" dirty="0" smtClean="0"/>
                <a:t>users incl. WCWDM</a:t>
              </a:r>
            </a:p>
          </p:txBody>
        </p:sp>
        <p:cxnSp>
          <p:nvCxnSpPr>
            <p:cNvPr id="20" name="Straight Connector 19"/>
            <p:cNvCxnSpPr/>
            <p:nvPr/>
          </p:nvCxnSpPr>
          <p:spPr>
            <a:xfrm>
              <a:off x="1027387" y="1092200"/>
              <a:ext cx="477255"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27387" y="1305560"/>
              <a:ext cx="477255"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32467" y="1521460"/>
              <a:ext cx="477255"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 name="Title 1"/>
          <p:cNvSpPr>
            <a:spLocks noGrp="1"/>
          </p:cNvSpPr>
          <p:nvPr>
            <p:ph type="ctrTitle"/>
          </p:nvPr>
        </p:nvSpPr>
        <p:spPr>
          <a:xfrm>
            <a:off x="1091241" y="137723"/>
            <a:ext cx="7772400" cy="819809"/>
          </a:xfrm>
        </p:spPr>
        <p:txBody>
          <a:bodyPr/>
          <a:lstStyle/>
          <a:p>
            <a:r>
              <a:rPr lang="en-ZA" dirty="0" smtClean="0"/>
              <a:t>Adjusted scale</a:t>
            </a:r>
            <a:endParaRPr lang="en-ZA" sz="2800" b="1" dirty="0"/>
          </a:p>
        </p:txBody>
      </p:sp>
      <p:sp>
        <p:nvSpPr>
          <p:cNvPr id="4" name="TextBox 3"/>
          <p:cNvSpPr txBox="1"/>
          <p:nvPr/>
        </p:nvSpPr>
        <p:spPr>
          <a:xfrm>
            <a:off x="4305141" y="6594334"/>
            <a:ext cx="672300" cy="369332"/>
          </a:xfrm>
          <a:prstGeom prst="rect">
            <a:avLst/>
          </a:prstGeom>
          <a:noFill/>
        </p:spPr>
        <p:txBody>
          <a:bodyPr wrap="none" rtlCol="0">
            <a:spAutoFit/>
          </a:bodyPr>
          <a:lstStyle/>
          <a:p>
            <a:r>
              <a:rPr lang="en-ZA" dirty="0" smtClean="0"/>
              <a:t>Years</a:t>
            </a:r>
            <a:endParaRPr lang="en-ZA" dirty="0"/>
          </a:p>
        </p:txBody>
      </p:sp>
      <p:sp>
        <p:nvSpPr>
          <p:cNvPr id="17" name="TextBox 16"/>
          <p:cNvSpPr txBox="1"/>
          <p:nvPr/>
        </p:nvSpPr>
        <p:spPr>
          <a:xfrm rot="16200000">
            <a:off x="-1176251" y="4170570"/>
            <a:ext cx="2836610" cy="369332"/>
          </a:xfrm>
          <a:prstGeom prst="rect">
            <a:avLst/>
          </a:prstGeom>
          <a:noFill/>
        </p:spPr>
        <p:txBody>
          <a:bodyPr wrap="none" rtlCol="0">
            <a:spAutoFit/>
          </a:bodyPr>
          <a:lstStyle/>
          <a:p>
            <a:r>
              <a:rPr lang="en-ZA" dirty="0" smtClean="0"/>
              <a:t>Volume (million m</a:t>
            </a:r>
            <a:r>
              <a:rPr lang="en-ZA" baseline="30000" dirty="0" smtClean="0"/>
              <a:t>3</a:t>
            </a:r>
            <a:r>
              <a:rPr lang="en-ZA" dirty="0" smtClean="0"/>
              <a:t>/annum)</a:t>
            </a:r>
            <a:endParaRPr lang="en-ZA" dirty="0"/>
          </a:p>
        </p:txBody>
      </p:sp>
      <p:pic>
        <p:nvPicPr>
          <p:cNvPr id="13" name="Picture 12"/>
          <p:cNvPicPr>
            <a:picLocks noChangeAspect="1"/>
          </p:cNvPicPr>
          <p:nvPr/>
        </p:nvPicPr>
        <p:blipFill>
          <a:blip r:embed="rId3"/>
          <a:stretch>
            <a:fillRect/>
          </a:stretch>
        </p:blipFill>
        <p:spPr>
          <a:xfrm>
            <a:off x="687266" y="1812043"/>
            <a:ext cx="8196188" cy="4860000"/>
          </a:xfrm>
          <a:prstGeom prst="rect">
            <a:avLst/>
          </a:prstGeom>
        </p:spPr>
      </p:pic>
    </p:spTree>
    <p:extLst>
      <p:ext uri="{BB962C8B-B14F-4D97-AF65-F5344CB8AC3E}">
        <p14:creationId xmlns:p14="http://schemas.microsoft.com/office/powerpoint/2010/main" val="24062089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12043"/>
            <a:ext cx="9144000" cy="50459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25" name="Group 24"/>
          <p:cNvGrpSpPr/>
          <p:nvPr/>
        </p:nvGrpSpPr>
        <p:grpSpPr>
          <a:xfrm>
            <a:off x="1027387" y="943880"/>
            <a:ext cx="4507782" cy="738664"/>
            <a:chOff x="1027387" y="943880"/>
            <a:chExt cx="4507782" cy="738664"/>
          </a:xfrm>
        </p:grpSpPr>
        <p:sp>
          <p:nvSpPr>
            <p:cNvPr id="11" name="TextBox 10"/>
            <p:cNvSpPr txBox="1"/>
            <p:nvPr/>
          </p:nvSpPr>
          <p:spPr>
            <a:xfrm>
              <a:off x="1504642" y="943880"/>
              <a:ext cx="4030527" cy="738664"/>
            </a:xfrm>
            <a:prstGeom prst="rect">
              <a:avLst/>
            </a:prstGeom>
            <a:noFill/>
          </p:spPr>
          <p:txBody>
            <a:bodyPr wrap="none" rtlCol="0">
              <a:spAutoFit/>
            </a:bodyPr>
            <a:lstStyle/>
            <a:p>
              <a:r>
                <a:rPr lang="en-ZA" sz="1400" dirty="0"/>
                <a:t>High demand projection </a:t>
              </a:r>
              <a:r>
                <a:rPr lang="en-ZA" sz="1400" dirty="0" smtClean="0"/>
                <a:t>additional users</a:t>
              </a:r>
            </a:p>
            <a:p>
              <a:r>
                <a:rPr lang="en-ZA" sz="1400" dirty="0" smtClean="0"/>
                <a:t>High demand projection existing users</a:t>
              </a:r>
            </a:p>
            <a:p>
              <a:r>
                <a:rPr lang="en-ZA" sz="1400" dirty="0"/>
                <a:t>High demand projection existing </a:t>
              </a:r>
              <a:r>
                <a:rPr lang="en-ZA" sz="1400" dirty="0" smtClean="0"/>
                <a:t>users incl. WCWDM</a:t>
              </a:r>
            </a:p>
          </p:txBody>
        </p:sp>
        <p:cxnSp>
          <p:nvCxnSpPr>
            <p:cNvPr id="20" name="Straight Connector 19"/>
            <p:cNvCxnSpPr/>
            <p:nvPr/>
          </p:nvCxnSpPr>
          <p:spPr>
            <a:xfrm>
              <a:off x="1027387" y="1092200"/>
              <a:ext cx="477255"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27387" y="1305560"/>
              <a:ext cx="477255"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32467" y="1521460"/>
              <a:ext cx="477255"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 name="Title 1"/>
          <p:cNvSpPr>
            <a:spLocks noGrp="1"/>
          </p:cNvSpPr>
          <p:nvPr>
            <p:ph type="ctrTitle"/>
          </p:nvPr>
        </p:nvSpPr>
        <p:spPr>
          <a:xfrm>
            <a:off x="1091241" y="137723"/>
            <a:ext cx="7772400" cy="819809"/>
          </a:xfrm>
        </p:spPr>
        <p:txBody>
          <a:bodyPr/>
          <a:lstStyle/>
          <a:p>
            <a:r>
              <a:rPr lang="en-ZA" dirty="0"/>
              <a:t>Simplified water balance</a:t>
            </a:r>
            <a:endParaRPr lang="en-ZA" sz="2800" b="1" dirty="0"/>
          </a:p>
        </p:txBody>
      </p:sp>
      <p:sp>
        <p:nvSpPr>
          <p:cNvPr id="4" name="TextBox 3"/>
          <p:cNvSpPr txBox="1"/>
          <p:nvPr/>
        </p:nvSpPr>
        <p:spPr>
          <a:xfrm>
            <a:off x="4305141" y="6594334"/>
            <a:ext cx="672300" cy="369332"/>
          </a:xfrm>
          <a:prstGeom prst="rect">
            <a:avLst/>
          </a:prstGeom>
          <a:noFill/>
        </p:spPr>
        <p:txBody>
          <a:bodyPr wrap="none" rtlCol="0">
            <a:spAutoFit/>
          </a:bodyPr>
          <a:lstStyle/>
          <a:p>
            <a:r>
              <a:rPr lang="en-ZA" dirty="0" smtClean="0"/>
              <a:t>Years</a:t>
            </a:r>
            <a:endParaRPr lang="en-ZA" dirty="0"/>
          </a:p>
        </p:txBody>
      </p:sp>
      <p:sp>
        <p:nvSpPr>
          <p:cNvPr id="17" name="TextBox 16"/>
          <p:cNvSpPr txBox="1"/>
          <p:nvPr/>
        </p:nvSpPr>
        <p:spPr>
          <a:xfrm rot="16200000">
            <a:off x="-1176251" y="4170570"/>
            <a:ext cx="2836610" cy="369332"/>
          </a:xfrm>
          <a:prstGeom prst="rect">
            <a:avLst/>
          </a:prstGeom>
          <a:noFill/>
        </p:spPr>
        <p:txBody>
          <a:bodyPr wrap="none" rtlCol="0">
            <a:spAutoFit/>
          </a:bodyPr>
          <a:lstStyle/>
          <a:p>
            <a:r>
              <a:rPr lang="en-ZA" dirty="0" smtClean="0"/>
              <a:t>Volume (million m</a:t>
            </a:r>
            <a:r>
              <a:rPr lang="en-ZA" baseline="30000" dirty="0" smtClean="0"/>
              <a:t>3</a:t>
            </a:r>
            <a:r>
              <a:rPr lang="en-ZA" dirty="0" smtClean="0"/>
              <a:t>/annum)</a:t>
            </a:r>
            <a:endParaRPr lang="en-ZA" dirty="0"/>
          </a:p>
        </p:txBody>
      </p:sp>
      <p:pic>
        <p:nvPicPr>
          <p:cNvPr id="2" name="Picture 1"/>
          <p:cNvPicPr>
            <a:picLocks noChangeAspect="1"/>
          </p:cNvPicPr>
          <p:nvPr/>
        </p:nvPicPr>
        <p:blipFill>
          <a:blip r:embed="rId3"/>
          <a:stretch>
            <a:fillRect/>
          </a:stretch>
        </p:blipFill>
        <p:spPr>
          <a:xfrm>
            <a:off x="687266" y="1818556"/>
            <a:ext cx="8196188" cy="4860000"/>
          </a:xfrm>
          <a:prstGeom prst="rect">
            <a:avLst/>
          </a:prstGeom>
        </p:spPr>
      </p:pic>
      <p:sp>
        <p:nvSpPr>
          <p:cNvPr id="14" name="TextBox 13"/>
          <p:cNvSpPr txBox="1"/>
          <p:nvPr/>
        </p:nvSpPr>
        <p:spPr>
          <a:xfrm>
            <a:off x="2413268" y="5721974"/>
            <a:ext cx="4744184" cy="430887"/>
          </a:xfrm>
          <a:prstGeom prst="rect">
            <a:avLst/>
          </a:prstGeom>
          <a:noFill/>
        </p:spPr>
        <p:txBody>
          <a:bodyPr wrap="none" rtlCol="0">
            <a:spAutoFit/>
          </a:bodyPr>
          <a:lstStyle/>
          <a:p>
            <a:r>
              <a:rPr lang="en-ZA" sz="2200" dirty="0" smtClean="0"/>
              <a:t>Existing yield: including Thukela Phase 1</a:t>
            </a:r>
            <a:endParaRPr lang="en-ZA" sz="2200" dirty="0"/>
          </a:p>
        </p:txBody>
      </p:sp>
      <p:sp>
        <p:nvSpPr>
          <p:cNvPr id="15" name="TextBox 14"/>
          <p:cNvSpPr txBox="1"/>
          <p:nvPr/>
        </p:nvSpPr>
        <p:spPr>
          <a:xfrm>
            <a:off x="2978336" y="5015289"/>
            <a:ext cx="3406445" cy="430887"/>
          </a:xfrm>
          <a:prstGeom prst="rect">
            <a:avLst/>
          </a:prstGeom>
          <a:noFill/>
        </p:spPr>
        <p:txBody>
          <a:bodyPr wrap="none" rtlCol="0">
            <a:spAutoFit/>
          </a:bodyPr>
          <a:lstStyle/>
          <a:p>
            <a:r>
              <a:rPr lang="en-ZA" sz="2200" dirty="0" smtClean="0"/>
              <a:t>Including efficient operation</a:t>
            </a:r>
            <a:endParaRPr lang="en-ZA" sz="2200" dirty="0"/>
          </a:p>
        </p:txBody>
      </p:sp>
    </p:spTree>
    <p:extLst>
      <p:ext uri="{BB962C8B-B14F-4D97-AF65-F5344CB8AC3E}">
        <p14:creationId xmlns:p14="http://schemas.microsoft.com/office/powerpoint/2010/main" val="2634271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12043"/>
            <a:ext cx="9144000" cy="50459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2" name="Picture 1"/>
          <p:cNvPicPr>
            <a:picLocks noChangeAspect="1"/>
          </p:cNvPicPr>
          <p:nvPr/>
        </p:nvPicPr>
        <p:blipFill rotWithShape="1">
          <a:blip r:embed="rId3"/>
          <a:srcRect l="3546" b="5377"/>
          <a:stretch/>
        </p:blipFill>
        <p:spPr>
          <a:xfrm>
            <a:off x="469364" y="1812044"/>
            <a:ext cx="8394277" cy="4882966"/>
          </a:xfrm>
          <a:prstGeom prst="rect">
            <a:avLst/>
          </a:prstGeom>
        </p:spPr>
      </p:pic>
      <p:grpSp>
        <p:nvGrpSpPr>
          <p:cNvPr id="25" name="Group 24"/>
          <p:cNvGrpSpPr/>
          <p:nvPr/>
        </p:nvGrpSpPr>
        <p:grpSpPr>
          <a:xfrm>
            <a:off x="1027387" y="943880"/>
            <a:ext cx="4507782" cy="738664"/>
            <a:chOff x="1027387" y="943880"/>
            <a:chExt cx="4507782" cy="738664"/>
          </a:xfrm>
        </p:grpSpPr>
        <p:sp>
          <p:nvSpPr>
            <p:cNvPr id="11" name="TextBox 10"/>
            <p:cNvSpPr txBox="1"/>
            <p:nvPr/>
          </p:nvSpPr>
          <p:spPr>
            <a:xfrm>
              <a:off x="1504642" y="943880"/>
              <a:ext cx="4030527" cy="738664"/>
            </a:xfrm>
            <a:prstGeom prst="rect">
              <a:avLst/>
            </a:prstGeom>
            <a:noFill/>
          </p:spPr>
          <p:txBody>
            <a:bodyPr wrap="none" rtlCol="0">
              <a:spAutoFit/>
            </a:bodyPr>
            <a:lstStyle/>
            <a:p>
              <a:r>
                <a:rPr lang="en-ZA" sz="1400" dirty="0"/>
                <a:t>High demand projection </a:t>
              </a:r>
              <a:r>
                <a:rPr lang="en-ZA" sz="1400" dirty="0" smtClean="0"/>
                <a:t>additional users</a:t>
              </a:r>
            </a:p>
            <a:p>
              <a:r>
                <a:rPr lang="en-ZA" sz="1400" dirty="0" smtClean="0"/>
                <a:t>High demand projection existing users</a:t>
              </a:r>
            </a:p>
            <a:p>
              <a:r>
                <a:rPr lang="en-ZA" sz="1400" dirty="0"/>
                <a:t>High demand projection existing </a:t>
              </a:r>
              <a:r>
                <a:rPr lang="en-ZA" sz="1400" dirty="0" smtClean="0"/>
                <a:t>users incl. WCWDM</a:t>
              </a:r>
            </a:p>
          </p:txBody>
        </p:sp>
        <p:cxnSp>
          <p:nvCxnSpPr>
            <p:cNvPr id="20" name="Straight Connector 19"/>
            <p:cNvCxnSpPr/>
            <p:nvPr/>
          </p:nvCxnSpPr>
          <p:spPr>
            <a:xfrm>
              <a:off x="1027387" y="1092200"/>
              <a:ext cx="477255"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27387" y="1305560"/>
              <a:ext cx="477255"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32467" y="1521460"/>
              <a:ext cx="477255"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 name="Title 1"/>
          <p:cNvSpPr>
            <a:spLocks noGrp="1"/>
          </p:cNvSpPr>
          <p:nvPr>
            <p:ph type="ctrTitle"/>
          </p:nvPr>
        </p:nvSpPr>
        <p:spPr>
          <a:xfrm>
            <a:off x="1091241" y="137723"/>
            <a:ext cx="7772400" cy="819809"/>
          </a:xfrm>
        </p:spPr>
        <p:txBody>
          <a:bodyPr/>
          <a:lstStyle/>
          <a:p>
            <a:r>
              <a:rPr lang="en-ZA" dirty="0"/>
              <a:t>Simplified water balance</a:t>
            </a:r>
            <a:endParaRPr lang="en-ZA" sz="2800" b="1" dirty="0"/>
          </a:p>
        </p:txBody>
      </p:sp>
      <p:sp>
        <p:nvSpPr>
          <p:cNvPr id="4" name="TextBox 3"/>
          <p:cNvSpPr txBox="1"/>
          <p:nvPr/>
        </p:nvSpPr>
        <p:spPr>
          <a:xfrm>
            <a:off x="4305141" y="6594334"/>
            <a:ext cx="672300" cy="369332"/>
          </a:xfrm>
          <a:prstGeom prst="rect">
            <a:avLst/>
          </a:prstGeom>
          <a:noFill/>
        </p:spPr>
        <p:txBody>
          <a:bodyPr wrap="none" rtlCol="0">
            <a:spAutoFit/>
          </a:bodyPr>
          <a:lstStyle/>
          <a:p>
            <a:r>
              <a:rPr lang="en-ZA" dirty="0" smtClean="0"/>
              <a:t>Years</a:t>
            </a:r>
            <a:endParaRPr lang="en-ZA" dirty="0"/>
          </a:p>
        </p:txBody>
      </p:sp>
      <p:sp>
        <p:nvSpPr>
          <p:cNvPr id="17" name="TextBox 16"/>
          <p:cNvSpPr txBox="1"/>
          <p:nvPr/>
        </p:nvSpPr>
        <p:spPr>
          <a:xfrm rot="16200000">
            <a:off x="-1176251" y="4170570"/>
            <a:ext cx="2836610" cy="369332"/>
          </a:xfrm>
          <a:prstGeom prst="rect">
            <a:avLst/>
          </a:prstGeom>
          <a:noFill/>
        </p:spPr>
        <p:txBody>
          <a:bodyPr wrap="none" rtlCol="0">
            <a:spAutoFit/>
          </a:bodyPr>
          <a:lstStyle/>
          <a:p>
            <a:r>
              <a:rPr lang="en-ZA" dirty="0" smtClean="0"/>
              <a:t>Volume (million m</a:t>
            </a:r>
            <a:r>
              <a:rPr lang="en-ZA" baseline="30000" dirty="0" smtClean="0"/>
              <a:t>3</a:t>
            </a:r>
            <a:r>
              <a:rPr lang="en-ZA" dirty="0" smtClean="0"/>
              <a:t>/annum)</a:t>
            </a:r>
            <a:endParaRPr lang="en-ZA" dirty="0"/>
          </a:p>
        </p:txBody>
      </p:sp>
      <p:sp>
        <p:nvSpPr>
          <p:cNvPr id="14" name="TextBox 13"/>
          <p:cNvSpPr txBox="1"/>
          <p:nvPr/>
        </p:nvSpPr>
        <p:spPr>
          <a:xfrm>
            <a:off x="2413268" y="5721974"/>
            <a:ext cx="4744184" cy="430887"/>
          </a:xfrm>
          <a:prstGeom prst="rect">
            <a:avLst/>
          </a:prstGeom>
          <a:noFill/>
        </p:spPr>
        <p:txBody>
          <a:bodyPr wrap="none" rtlCol="0">
            <a:spAutoFit/>
          </a:bodyPr>
          <a:lstStyle/>
          <a:p>
            <a:r>
              <a:rPr lang="en-ZA" sz="2200" dirty="0" smtClean="0"/>
              <a:t>Existing yield: including Thukela Phase 1</a:t>
            </a:r>
            <a:endParaRPr lang="en-ZA" sz="2200" dirty="0"/>
          </a:p>
        </p:txBody>
      </p:sp>
      <p:sp>
        <p:nvSpPr>
          <p:cNvPr id="15" name="TextBox 14"/>
          <p:cNvSpPr txBox="1"/>
          <p:nvPr/>
        </p:nvSpPr>
        <p:spPr>
          <a:xfrm>
            <a:off x="2978336" y="5015289"/>
            <a:ext cx="3406445" cy="430887"/>
          </a:xfrm>
          <a:prstGeom prst="rect">
            <a:avLst/>
          </a:prstGeom>
          <a:noFill/>
        </p:spPr>
        <p:txBody>
          <a:bodyPr wrap="none" rtlCol="0">
            <a:spAutoFit/>
          </a:bodyPr>
          <a:lstStyle/>
          <a:p>
            <a:r>
              <a:rPr lang="en-ZA" sz="2200" dirty="0" smtClean="0"/>
              <a:t>Including efficient operation</a:t>
            </a:r>
            <a:endParaRPr lang="en-ZA" sz="2200" dirty="0"/>
          </a:p>
        </p:txBody>
      </p:sp>
      <p:sp>
        <p:nvSpPr>
          <p:cNvPr id="16" name="TextBox 15"/>
          <p:cNvSpPr txBox="1"/>
          <p:nvPr/>
        </p:nvSpPr>
        <p:spPr>
          <a:xfrm>
            <a:off x="6124777" y="4206890"/>
            <a:ext cx="2027030" cy="430887"/>
          </a:xfrm>
          <a:prstGeom prst="rect">
            <a:avLst/>
          </a:prstGeom>
          <a:noFill/>
        </p:spPr>
        <p:txBody>
          <a:bodyPr wrap="none" rtlCol="0">
            <a:spAutoFit/>
          </a:bodyPr>
          <a:lstStyle/>
          <a:p>
            <a:r>
              <a:rPr lang="en-ZA" sz="2200" dirty="0" smtClean="0"/>
              <a:t>Thukela Phase 2</a:t>
            </a:r>
            <a:endParaRPr lang="en-ZA" sz="2200" dirty="0"/>
          </a:p>
        </p:txBody>
      </p:sp>
      <p:sp>
        <p:nvSpPr>
          <p:cNvPr id="6" name="Down Arrow 5"/>
          <p:cNvSpPr/>
          <p:nvPr/>
        </p:nvSpPr>
        <p:spPr>
          <a:xfrm>
            <a:off x="6812280" y="2438400"/>
            <a:ext cx="335280" cy="118872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p:cNvSpPr txBox="1"/>
          <p:nvPr/>
        </p:nvSpPr>
        <p:spPr>
          <a:xfrm>
            <a:off x="5535169" y="1826285"/>
            <a:ext cx="2713820" cy="646331"/>
          </a:xfrm>
          <a:prstGeom prst="rect">
            <a:avLst/>
          </a:prstGeom>
          <a:noFill/>
        </p:spPr>
        <p:txBody>
          <a:bodyPr wrap="none" rtlCol="0">
            <a:spAutoFit/>
          </a:bodyPr>
          <a:lstStyle/>
          <a:p>
            <a:pPr algn="ctr"/>
            <a:r>
              <a:rPr lang="en-ZA" dirty="0" smtClean="0"/>
              <a:t>2039 Year</a:t>
            </a:r>
          </a:p>
          <a:p>
            <a:pPr algn="ctr"/>
            <a:r>
              <a:rPr lang="en-ZA" dirty="0" smtClean="0"/>
              <a:t>Requirements &gt; availability</a:t>
            </a:r>
            <a:endParaRPr lang="en-ZA" dirty="0"/>
          </a:p>
        </p:txBody>
      </p:sp>
    </p:spTree>
    <p:extLst>
      <p:ext uri="{BB962C8B-B14F-4D97-AF65-F5344CB8AC3E}">
        <p14:creationId xmlns:p14="http://schemas.microsoft.com/office/powerpoint/2010/main" val="1836886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t>IMPLEMENTATION AND MAINTENANCE OF THE WATER RECONCILIATION STRATEGY FOR RICHARDS BAY AND SURROUNDING TOWNS</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smtClean="0"/>
              <a:t/>
            </a:r>
            <a:br>
              <a:rPr lang="en-ZA" b="1" dirty="0" smtClean="0"/>
            </a:br>
            <a:r>
              <a:rPr lang="en-ZA" b="1" dirty="0" smtClean="0"/>
              <a:t>Strategy Steering Committee Meeting </a:t>
            </a:r>
            <a:br>
              <a:rPr lang="en-ZA" b="1" dirty="0" smtClean="0"/>
            </a:br>
            <a:r>
              <a:rPr lang="en-ZA" b="1" dirty="0" smtClean="0"/>
              <a:t>(</a:t>
            </a:r>
            <a:r>
              <a:rPr lang="en-ZA" b="1" dirty="0" err="1" smtClean="0"/>
              <a:t>StraSC</a:t>
            </a:r>
            <a:r>
              <a:rPr lang="en-ZA" b="1" dirty="0" smtClean="0"/>
              <a:t>) 4</a:t>
            </a:r>
            <a:r>
              <a:rPr dirty="0"/>
              <a:t/>
            </a:r>
            <a:br>
              <a:rPr dirty="0"/>
            </a:br>
            <a:r>
              <a:rPr lang="en-ZA" dirty="0" smtClean="0"/>
              <a:t/>
            </a:r>
            <a:br>
              <a:rPr lang="en-ZA" dirty="0" smtClean="0"/>
            </a:br>
            <a:r>
              <a:rPr lang="en-GB" sz="3200" b="1" dirty="0">
                <a:solidFill>
                  <a:schemeClr val="tx1"/>
                </a:solidFill>
              </a:rPr>
              <a:t>Item </a:t>
            </a:r>
            <a:r>
              <a:rPr lang="en-GB" sz="3200" b="1" dirty="0" smtClean="0">
                <a:solidFill>
                  <a:schemeClr val="tx1"/>
                </a:solidFill>
              </a:rPr>
              <a:t>4: </a:t>
            </a:r>
            <a:r>
              <a:rPr lang="en-ZA" sz="3200" b="1" dirty="0">
                <a:solidFill>
                  <a:schemeClr val="tx1"/>
                </a:solidFill>
              </a:rPr>
              <a:t>Purpose of the  Meeting</a:t>
            </a:r>
            <a:endParaRPr lang="en-ZA" sz="3200" b="1" dirty="0"/>
          </a:p>
        </p:txBody>
      </p:sp>
    </p:spTree>
    <p:extLst>
      <p:ext uri="{BB962C8B-B14F-4D97-AF65-F5344CB8AC3E}">
        <p14:creationId xmlns:p14="http://schemas.microsoft.com/office/powerpoint/2010/main" val="127717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12043"/>
            <a:ext cx="9144000" cy="50459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0" name="Picture 9"/>
          <p:cNvPicPr>
            <a:picLocks noChangeAspect="1"/>
          </p:cNvPicPr>
          <p:nvPr/>
        </p:nvPicPr>
        <p:blipFill rotWithShape="1">
          <a:blip r:embed="rId3"/>
          <a:srcRect l="3704" b="4991"/>
          <a:stretch/>
        </p:blipFill>
        <p:spPr>
          <a:xfrm>
            <a:off x="622781" y="1823448"/>
            <a:ext cx="8065722" cy="4718709"/>
          </a:xfrm>
          <a:prstGeom prst="rect">
            <a:avLst/>
          </a:prstGeom>
        </p:spPr>
      </p:pic>
      <p:grpSp>
        <p:nvGrpSpPr>
          <p:cNvPr id="25" name="Group 24"/>
          <p:cNvGrpSpPr/>
          <p:nvPr/>
        </p:nvGrpSpPr>
        <p:grpSpPr>
          <a:xfrm>
            <a:off x="1027387" y="943880"/>
            <a:ext cx="4507782" cy="738664"/>
            <a:chOff x="1027387" y="943880"/>
            <a:chExt cx="4507782" cy="738664"/>
          </a:xfrm>
        </p:grpSpPr>
        <p:sp>
          <p:nvSpPr>
            <p:cNvPr id="11" name="TextBox 10"/>
            <p:cNvSpPr txBox="1"/>
            <p:nvPr/>
          </p:nvSpPr>
          <p:spPr>
            <a:xfrm>
              <a:off x="1504642" y="943880"/>
              <a:ext cx="4030527" cy="738664"/>
            </a:xfrm>
            <a:prstGeom prst="rect">
              <a:avLst/>
            </a:prstGeom>
            <a:noFill/>
          </p:spPr>
          <p:txBody>
            <a:bodyPr wrap="none" rtlCol="0">
              <a:spAutoFit/>
            </a:bodyPr>
            <a:lstStyle/>
            <a:p>
              <a:r>
                <a:rPr lang="en-ZA" sz="1400" dirty="0"/>
                <a:t>High demand projection </a:t>
              </a:r>
              <a:r>
                <a:rPr lang="en-ZA" sz="1400" dirty="0" smtClean="0"/>
                <a:t>additional users</a:t>
              </a:r>
            </a:p>
            <a:p>
              <a:r>
                <a:rPr lang="en-ZA" sz="1400" dirty="0" smtClean="0"/>
                <a:t>High demand projection existing users</a:t>
              </a:r>
            </a:p>
            <a:p>
              <a:r>
                <a:rPr lang="en-ZA" sz="1400" dirty="0"/>
                <a:t>High demand projection existing </a:t>
              </a:r>
              <a:r>
                <a:rPr lang="en-ZA" sz="1400" dirty="0" smtClean="0"/>
                <a:t>users incl. WCWDM</a:t>
              </a:r>
            </a:p>
          </p:txBody>
        </p:sp>
        <p:cxnSp>
          <p:nvCxnSpPr>
            <p:cNvPr id="20" name="Straight Connector 19"/>
            <p:cNvCxnSpPr/>
            <p:nvPr/>
          </p:nvCxnSpPr>
          <p:spPr>
            <a:xfrm>
              <a:off x="1027387" y="1092200"/>
              <a:ext cx="477255"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27387" y="1305560"/>
              <a:ext cx="477255"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32467" y="1521460"/>
              <a:ext cx="477255"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 name="Title 1"/>
          <p:cNvSpPr>
            <a:spLocks noGrp="1"/>
          </p:cNvSpPr>
          <p:nvPr>
            <p:ph type="ctrTitle"/>
          </p:nvPr>
        </p:nvSpPr>
        <p:spPr>
          <a:xfrm>
            <a:off x="1091241" y="137723"/>
            <a:ext cx="7772400" cy="819809"/>
          </a:xfrm>
        </p:spPr>
        <p:txBody>
          <a:bodyPr/>
          <a:lstStyle/>
          <a:p>
            <a:r>
              <a:rPr lang="en-ZA" dirty="0"/>
              <a:t>Simplified water balance</a:t>
            </a:r>
            <a:endParaRPr lang="en-ZA" sz="2800" b="1" dirty="0"/>
          </a:p>
        </p:txBody>
      </p:sp>
      <p:sp>
        <p:nvSpPr>
          <p:cNvPr id="4" name="TextBox 3"/>
          <p:cNvSpPr txBox="1"/>
          <p:nvPr/>
        </p:nvSpPr>
        <p:spPr>
          <a:xfrm>
            <a:off x="4305141" y="6556234"/>
            <a:ext cx="672300" cy="369332"/>
          </a:xfrm>
          <a:prstGeom prst="rect">
            <a:avLst/>
          </a:prstGeom>
          <a:noFill/>
        </p:spPr>
        <p:txBody>
          <a:bodyPr wrap="none" rtlCol="0">
            <a:spAutoFit/>
          </a:bodyPr>
          <a:lstStyle/>
          <a:p>
            <a:r>
              <a:rPr lang="en-ZA" dirty="0" smtClean="0"/>
              <a:t>Years</a:t>
            </a:r>
            <a:endParaRPr lang="en-ZA" dirty="0"/>
          </a:p>
        </p:txBody>
      </p:sp>
      <p:sp>
        <p:nvSpPr>
          <p:cNvPr id="17" name="TextBox 16"/>
          <p:cNvSpPr txBox="1"/>
          <p:nvPr/>
        </p:nvSpPr>
        <p:spPr>
          <a:xfrm rot="16200000">
            <a:off x="-1176251" y="4170570"/>
            <a:ext cx="2836610" cy="369332"/>
          </a:xfrm>
          <a:prstGeom prst="rect">
            <a:avLst/>
          </a:prstGeom>
          <a:noFill/>
        </p:spPr>
        <p:txBody>
          <a:bodyPr wrap="none" rtlCol="0">
            <a:spAutoFit/>
          </a:bodyPr>
          <a:lstStyle/>
          <a:p>
            <a:r>
              <a:rPr lang="en-ZA" dirty="0" smtClean="0"/>
              <a:t>Volume (million m</a:t>
            </a:r>
            <a:r>
              <a:rPr lang="en-ZA" baseline="30000" dirty="0" smtClean="0"/>
              <a:t>3</a:t>
            </a:r>
            <a:r>
              <a:rPr lang="en-ZA" dirty="0" smtClean="0"/>
              <a:t>/annum)</a:t>
            </a:r>
            <a:endParaRPr lang="en-ZA" dirty="0"/>
          </a:p>
        </p:txBody>
      </p:sp>
      <p:sp>
        <p:nvSpPr>
          <p:cNvPr id="14" name="TextBox 13"/>
          <p:cNvSpPr txBox="1"/>
          <p:nvPr/>
        </p:nvSpPr>
        <p:spPr>
          <a:xfrm>
            <a:off x="2413268" y="5721974"/>
            <a:ext cx="4744184" cy="430887"/>
          </a:xfrm>
          <a:prstGeom prst="rect">
            <a:avLst/>
          </a:prstGeom>
          <a:noFill/>
        </p:spPr>
        <p:txBody>
          <a:bodyPr wrap="none" rtlCol="0">
            <a:spAutoFit/>
          </a:bodyPr>
          <a:lstStyle/>
          <a:p>
            <a:r>
              <a:rPr lang="en-ZA" sz="2200" dirty="0" smtClean="0"/>
              <a:t>Existing yield: including Thukela Phase 1</a:t>
            </a:r>
            <a:endParaRPr lang="en-ZA" sz="2200" dirty="0"/>
          </a:p>
        </p:txBody>
      </p:sp>
      <p:sp>
        <p:nvSpPr>
          <p:cNvPr id="15" name="TextBox 14"/>
          <p:cNvSpPr txBox="1"/>
          <p:nvPr/>
        </p:nvSpPr>
        <p:spPr>
          <a:xfrm>
            <a:off x="2978336" y="5015289"/>
            <a:ext cx="3406445" cy="430887"/>
          </a:xfrm>
          <a:prstGeom prst="rect">
            <a:avLst/>
          </a:prstGeom>
          <a:noFill/>
        </p:spPr>
        <p:txBody>
          <a:bodyPr wrap="none" rtlCol="0">
            <a:spAutoFit/>
          </a:bodyPr>
          <a:lstStyle/>
          <a:p>
            <a:r>
              <a:rPr lang="en-ZA" sz="2200" dirty="0" smtClean="0"/>
              <a:t>Including efficient operation</a:t>
            </a:r>
            <a:endParaRPr lang="en-ZA" sz="2200" dirty="0"/>
          </a:p>
        </p:txBody>
      </p:sp>
      <p:sp>
        <p:nvSpPr>
          <p:cNvPr id="16" name="TextBox 15"/>
          <p:cNvSpPr txBox="1"/>
          <p:nvPr/>
        </p:nvSpPr>
        <p:spPr>
          <a:xfrm>
            <a:off x="6124777" y="4206890"/>
            <a:ext cx="2027030" cy="430887"/>
          </a:xfrm>
          <a:prstGeom prst="rect">
            <a:avLst/>
          </a:prstGeom>
          <a:noFill/>
        </p:spPr>
        <p:txBody>
          <a:bodyPr wrap="none" rtlCol="0">
            <a:spAutoFit/>
          </a:bodyPr>
          <a:lstStyle/>
          <a:p>
            <a:r>
              <a:rPr lang="en-ZA" sz="2200" dirty="0" smtClean="0"/>
              <a:t>Thukela Phase 2</a:t>
            </a:r>
            <a:endParaRPr lang="en-ZA" sz="2200" dirty="0"/>
          </a:p>
        </p:txBody>
      </p:sp>
      <p:sp>
        <p:nvSpPr>
          <p:cNvPr id="6" name="Down Arrow 5"/>
          <p:cNvSpPr/>
          <p:nvPr/>
        </p:nvSpPr>
        <p:spPr>
          <a:xfrm>
            <a:off x="5270347" y="2396898"/>
            <a:ext cx="335280" cy="118872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p:cNvSpPr txBox="1"/>
          <p:nvPr/>
        </p:nvSpPr>
        <p:spPr>
          <a:xfrm>
            <a:off x="5076905" y="1694211"/>
            <a:ext cx="2713820" cy="646331"/>
          </a:xfrm>
          <a:prstGeom prst="rect">
            <a:avLst/>
          </a:prstGeom>
          <a:noFill/>
        </p:spPr>
        <p:txBody>
          <a:bodyPr wrap="none" rtlCol="0">
            <a:spAutoFit/>
          </a:bodyPr>
          <a:lstStyle/>
          <a:p>
            <a:pPr algn="ctr"/>
            <a:r>
              <a:rPr lang="en-ZA" dirty="0" smtClean="0"/>
              <a:t>2034 Year</a:t>
            </a:r>
          </a:p>
          <a:p>
            <a:pPr algn="ctr"/>
            <a:r>
              <a:rPr lang="en-ZA" dirty="0" smtClean="0"/>
              <a:t>Requirements &gt; availability</a:t>
            </a:r>
            <a:endParaRPr lang="en-ZA" dirty="0"/>
          </a:p>
        </p:txBody>
      </p:sp>
      <p:cxnSp>
        <p:nvCxnSpPr>
          <p:cNvPr id="9" name="Straight Arrow Connector 8"/>
          <p:cNvCxnSpPr/>
          <p:nvPr/>
        </p:nvCxnSpPr>
        <p:spPr>
          <a:xfrm>
            <a:off x="3468914" y="2936931"/>
            <a:ext cx="682172" cy="114158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39137" y="2199468"/>
            <a:ext cx="2199926" cy="923330"/>
          </a:xfrm>
          <a:prstGeom prst="rect">
            <a:avLst/>
          </a:prstGeom>
          <a:noFill/>
        </p:spPr>
        <p:txBody>
          <a:bodyPr wrap="square" rtlCol="0">
            <a:spAutoFit/>
          </a:bodyPr>
          <a:lstStyle/>
          <a:p>
            <a:pPr algn="ctr"/>
            <a:r>
              <a:rPr lang="en-ZA" dirty="0" smtClean="0"/>
              <a:t>Increased Water Requirements at </a:t>
            </a:r>
            <a:r>
              <a:rPr lang="en-ZA" dirty="0" err="1" smtClean="0"/>
              <a:t>Phobane</a:t>
            </a:r>
            <a:r>
              <a:rPr lang="en-ZA" dirty="0" smtClean="0"/>
              <a:t> </a:t>
            </a:r>
            <a:r>
              <a:rPr lang="en-ZA" dirty="0" err="1" smtClean="0"/>
              <a:t>WTW</a:t>
            </a:r>
            <a:endParaRPr lang="en-ZA" dirty="0"/>
          </a:p>
        </p:txBody>
      </p:sp>
      <p:sp>
        <p:nvSpPr>
          <p:cNvPr id="24" name="TextBox 23"/>
          <p:cNvSpPr txBox="1"/>
          <p:nvPr/>
        </p:nvSpPr>
        <p:spPr>
          <a:xfrm>
            <a:off x="6433815" y="3358403"/>
            <a:ext cx="1795556" cy="338554"/>
          </a:xfrm>
          <a:prstGeom prst="rect">
            <a:avLst/>
          </a:prstGeom>
          <a:noFill/>
        </p:spPr>
        <p:txBody>
          <a:bodyPr wrap="none" rtlCol="0">
            <a:spAutoFit/>
          </a:bodyPr>
          <a:lstStyle/>
          <a:p>
            <a:r>
              <a:rPr lang="en-ZA" sz="1600" dirty="0" smtClean="0"/>
              <a:t>Raise Goedertrouw</a:t>
            </a:r>
            <a:endParaRPr lang="en-ZA" sz="1600" dirty="0"/>
          </a:p>
        </p:txBody>
      </p:sp>
    </p:spTree>
    <p:extLst>
      <p:ext uri="{BB962C8B-B14F-4D97-AF65-F5344CB8AC3E}">
        <p14:creationId xmlns:p14="http://schemas.microsoft.com/office/powerpoint/2010/main" val="2644851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dirty="0" smtClean="0"/>
              <a:t>Water Resources Planning Model Scenario Analyses</a:t>
            </a:r>
            <a:endParaRPr lang="en-ZA" sz="2800" b="1" dirty="0">
              <a:solidFill>
                <a:schemeClr val="accent3">
                  <a:lumMod val="75000"/>
                </a:schemeClr>
              </a:solidFill>
            </a:endParaRPr>
          </a:p>
        </p:txBody>
      </p:sp>
      <p:sp>
        <p:nvSpPr>
          <p:cNvPr id="5" name="Subtitle 2"/>
          <p:cNvSpPr>
            <a:spLocks noGrp="1"/>
          </p:cNvSpPr>
          <p:nvPr>
            <p:ph type="subTitle" idx="1"/>
          </p:nvPr>
        </p:nvSpPr>
        <p:spPr>
          <a:xfrm>
            <a:off x="941859" y="1226198"/>
            <a:ext cx="7671759" cy="1848653"/>
          </a:xfrm>
        </p:spPr>
        <p:txBody>
          <a:bodyPr/>
          <a:lstStyle/>
          <a:p>
            <a:pPr marL="342900" lvl="0" indent="-342900">
              <a:buFont typeface="Arial" charset="0"/>
              <a:buChar char="•"/>
            </a:pPr>
            <a:r>
              <a:rPr lang="en-ZA" sz="2600" dirty="0" smtClean="0">
                <a:solidFill>
                  <a:schemeClr val="tx1"/>
                </a:solidFill>
                <a:latin typeface="Calibri"/>
                <a:ea typeface="ＭＳ Ｐゴシック" pitchFamily="-111" charset="-128"/>
              </a:rPr>
              <a:t>Mtunzini is supplied satisfactorily when including the additional supply from CoMLM</a:t>
            </a:r>
          </a:p>
          <a:p>
            <a:pPr marL="342900" lvl="0" indent="-342900">
              <a:buFont typeface="Arial" charset="0"/>
              <a:buChar char="•"/>
            </a:pPr>
            <a:r>
              <a:rPr lang="en-ZA" sz="2600" dirty="0" smtClean="0">
                <a:solidFill>
                  <a:schemeClr val="tx1"/>
                </a:solidFill>
                <a:latin typeface="Calibri"/>
                <a:ea typeface="ＭＳ Ｐゴシック" pitchFamily="-111" charset="-128"/>
              </a:rPr>
              <a:t>Eshowe </a:t>
            </a:r>
            <a:r>
              <a:rPr lang="en-ZA" sz="2600" dirty="0">
                <a:solidFill>
                  <a:schemeClr val="tx1"/>
                </a:solidFill>
                <a:latin typeface="Calibri"/>
                <a:ea typeface="ＭＳ Ｐゴシック" pitchFamily="-111" charset="-128"/>
              </a:rPr>
              <a:t>is supplied satisfactorily </a:t>
            </a:r>
            <a:r>
              <a:rPr lang="en-ZA" sz="2600" dirty="0" smtClean="0">
                <a:solidFill>
                  <a:schemeClr val="tx1"/>
                </a:solidFill>
                <a:latin typeface="Calibri"/>
                <a:ea typeface="ＭＳ Ｐゴシック" pitchFamily="-111" charset="-128"/>
              </a:rPr>
              <a:t>when combining its own resources with the transfer from Goedertrouw</a:t>
            </a:r>
          </a:p>
          <a:p>
            <a:pPr marL="342900" lvl="0" indent="-342900">
              <a:buFont typeface="Arial" charset="0"/>
              <a:buChar char="•"/>
            </a:pPr>
            <a:r>
              <a:rPr lang="en-ZA" sz="2600" dirty="0" smtClean="0">
                <a:solidFill>
                  <a:schemeClr val="tx1"/>
                </a:solidFill>
                <a:latin typeface="Calibri"/>
                <a:ea typeface="ＭＳ Ｐゴシック" pitchFamily="-111" charset="-128"/>
              </a:rPr>
              <a:t>Melmoth is not supplied at a satisfactory assurance, even when including boreholes</a:t>
            </a:r>
          </a:p>
          <a:p>
            <a:pPr marL="342900" lvl="0" indent="-342900">
              <a:buFont typeface="Arial" charset="0"/>
              <a:buChar char="•"/>
            </a:pPr>
            <a:r>
              <a:rPr lang="en-ZA" sz="2600" dirty="0" smtClean="0">
                <a:solidFill>
                  <a:schemeClr val="tx1"/>
                </a:solidFill>
                <a:latin typeface="Calibri"/>
                <a:ea typeface="ＭＳ Ｐゴシック" pitchFamily="-111" charset="-128"/>
              </a:rPr>
              <a:t>Gingindlovu is </a:t>
            </a:r>
            <a:r>
              <a:rPr lang="en-ZA" sz="2600" dirty="0">
                <a:solidFill>
                  <a:schemeClr val="tx1"/>
                </a:solidFill>
                <a:latin typeface="Calibri"/>
                <a:ea typeface="ＭＳ Ｐゴシック" pitchFamily="-111" charset="-128"/>
              </a:rPr>
              <a:t>not supplied at a satisfactory assurance</a:t>
            </a: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schemeClr val="tx1"/>
              </a:solidFill>
              <a:latin typeface="Calibri"/>
              <a:ea typeface="ＭＳ Ｐゴシック" pitchFamily="-111" charset="-128"/>
            </a:endParaRPr>
          </a:p>
          <a:p>
            <a:pPr marL="342900" lvl="0" indent="-342900">
              <a:buFont typeface="Arial" charset="0"/>
              <a:buChar char="•"/>
            </a:pPr>
            <a:endParaRPr lang="en-ZA" sz="2600" dirty="0" smtClean="0">
              <a:solidFill>
                <a:schemeClr val="tx1"/>
              </a:solidFill>
              <a:latin typeface="Calibri"/>
              <a:ea typeface="ＭＳ Ｐゴシック" pitchFamily="-111" charset="-128"/>
            </a:endParaRPr>
          </a:p>
          <a:p>
            <a:pPr lvl="0"/>
            <a:r>
              <a:rPr lang="en-ZA" sz="2600" dirty="0" smtClean="0">
                <a:solidFill>
                  <a:schemeClr val="tx1"/>
                </a:solidFill>
                <a:latin typeface="Calibri"/>
                <a:ea typeface="ＭＳ Ｐゴシック" pitchFamily="-111" charset="-128"/>
              </a:rPr>
              <a:t> </a:t>
            </a: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800100" lvl="1" indent="-342900" algn="l">
              <a:buFont typeface="Arial" charset="0"/>
              <a:buChar char="•"/>
            </a:pPr>
            <a:endParaRPr lang="en-ZA" sz="2600" dirty="0" smtClean="0">
              <a:solidFill>
                <a:schemeClr val="tx1"/>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342900" lvl="0" indent="-342900">
              <a:buFont typeface="Arial" charset="0"/>
              <a:buChar char="•"/>
            </a:pPr>
            <a:endParaRPr lang="en-ZA" sz="2600" dirty="0">
              <a:solidFill>
                <a:prstClr val="black"/>
              </a:solidFill>
              <a:latin typeface="Calibri"/>
              <a:ea typeface="ＭＳ Ｐゴシック" pitchFamily="-111" charset="-128"/>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lvl="1" algn="l"/>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endParaRPr lang="en-US" sz="2600" dirty="0">
              <a:solidFill>
                <a:schemeClr val="tx1"/>
              </a:solidFill>
              <a:ea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600" dirty="0">
              <a:solidFill>
                <a:schemeClr val="tx1"/>
              </a:solidFill>
              <a:ea typeface="Times New Roman" panose="02020603050405020304" pitchFamily="18" charset="0"/>
              <a:cs typeface="Times New Roman" panose="02020603050405020304" pitchFamily="18" charset="0"/>
            </a:endParaRPr>
          </a:p>
          <a:p>
            <a:pPr algn="l"/>
            <a:endParaRPr lang="en-ZA" sz="2600" dirty="0">
              <a:solidFill>
                <a:schemeClr val="tx1"/>
              </a:solidFill>
            </a:endParaRPr>
          </a:p>
        </p:txBody>
      </p:sp>
    </p:spTree>
    <p:extLst>
      <p:ext uri="{BB962C8B-B14F-4D97-AF65-F5344CB8AC3E}">
        <p14:creationId xmlns:p14="http://schemas.microsoft.com/office/powerpoint/2010/main" val="23287245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t>IMPLEMENTATION AND MAINTENANCE OF THE WATER RECONCILIATION STRATEGY FOR RICHARDS BAY AND SURROUNDING TOWNS</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smtClean="0"/>
              <a:t/>
            </a:r>
            <a:br>
              <a:rPr lang="en-ZA" b="1" dirty="0" smtClean="0"/>
            </a:br>
            <a:r>
              <a:rPr lang="en-ZA" b="1" dirty="0"/>
              <a:t>Strategy Steering Committee Meeting </a:t>
            </a:r>
            <a:br>
              <a:rPr lang="en-ZA" b="1" dirty="0"/>
            </a:br>
            <a:r>
              <a:rPr lang="en-ZA" b="1" dirty="0"/>
              <a:t>(</a:t>
            </a:r>
            <a:r>
              <a:rPr lang="en-ZA" b="1" dirty="0" err="1"/>
              <a:t>StraSC</a:t>
            </a:r>
            <a:r>
              <a:rPr lang="en-ZA" b="1" dirty="0"/>
              <a:t> 4)</a:t>
            </a:r>
            <a:r>
              <a:rPr dirty="0"/>
              <a:t/>
            </a:r>
            <a:br>
              <a:rPr dirty="0"/>
            </a:br>
            <a:r>
              <a:rPr lang="en-ZA" dirty="0" smtClean="0"/>
              <a:t/>
            </a:r>
            <a:br>
              <a:rPr lang="en-ZA" dirty="0" smtClean="0"/>
            </a:br>
            <a:r>
              <a:rPr lang="en-ZA" sz="3200" b="1" dirty="0">
                <a:solidFill>
                  <a:schemeClr val="tx1"/>
                </a:solidFill>
              </a:rPr>
              <a:t>Item </a:t>
            </a:r>
            <a:r>
              <a:rPr lang="en-ZA" sz="3200" b="1" dirty="0" smtClean="0">
                <a:solidFill>
                  <a:schemeClr val="tx1"/>
                </a:solidFill>
              </a:rPr>
              <a:t>10: Discussion and Comments</a:t>
            </a:r>
            <a:r>
              <a:rPr lang="en-GB" sz="3200" dirty="0"/>
              <a:t/>
            </a:r>
            <a:br>
              <a:rPr lang="en-GB" sz="3200" dirty="0"/>
            </a:br>
            <a:r>
              <a:rPr lang="en-GB" sz="3200" dirty="0"/>
              <a:t/>
            </a:r>
            <a:br>
              <a:rPr lang="en-GB" sz="3200" dirty="0"/>
            </a:br>
            <a:endParaRPr lang="en-ZA" sz="3200" b="1" dirty="0"/>
          </a:p>
        </p:txBody>
      </p:sp>
    </p:spTree>
    <p:extLst>
      <p:ext uri="{BB962C8B-B14F-4D97-AF65-F5344CB8AC3E}">
        <p14:creationId xmlns:p14="http://schemas.microsoft.com/office/powerpoint/2010/main" val="180280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0"/>
            <a:ext cx="8386996" cy="819809"/>
          </a:xfrm>
        </p:spPr>
        <p:txBody>
          <a:bodyPr anchor="ctr" anchorCtr="0">
            <a:normAutofit fontScale="90000"/>
          </a:bodyPr>
          <a:lstStyle/>
          <a:p>
            <a:pPr algn="l"/>
            <a:r>
              <a:rPr lang="en-US" sz="2800" b="1" cap="all" dirty="0" smtClean="0">
                <a:solidFill>
                  <a:schemeClr val="accent3">
                    <a:lumMod val="75000"/>
                  </a:schemeClr>
                </a:solidFill>
                <a:latin typeface="Gill Sans"/>
                <a:ea typeface="+mn-ea"/>
                <a:cs typeface="Gill Sans"/>
              </a:rPr>
              <a:t>ROLE OF THE STRATEGY STEERING COMMITTEE</a:t>
            </a:r>
            <a:endParaRPr lang="en-ZA" sz="2800" b="1" cap="all" dirty="0">
              <a:solidFill>
                <a:schemeClr val="accent3">
                  <a:lumMod val="75000"/>
                </a:schemeClr>
              </a:solidFill>
              <a:latin typeface="Gill Sans"/>
              <a:ea typeface="+mn-ea"/>
              <a:cs typeface="Gill Sans"/>
            </a:endParaRPr>
          </a:p>
        </p:txBody>
      </p:sp>
      <p:sp>
        <p:nvSpPr>
          <p:cNvPr id="3" name="Subtitle 2"/>
          <p:cNvSpPr>
            <a:spLocks noGrp="1"/>
          </p:cNvSpPr>
          <p:nvPr>
            <p:ph type="subTitle" idx="1"/>
          </p:nvPr>
        </p:nvSpPr>
        <p:spPr>
          <a:xfrm>
            <a:off x="914401" y="878169"/>
            <a:ext cx="8229600" cy="5469155"/>
          </a:xfrm>
        </p:spPr>
        <p:txBody>
          <a:bodyPr/>
          <a:lstStyle/>
          <a:p>
            <a:r>
              <a:rPr lang="en-ZA" sz="2600" dirty="0" smtClean="0">
                <a:solidFill>
                  <a:schemeClr val="tx1"/>
                </a:solidFill>
                <a:latin typeface="+mn-lt"/>
                <a:cs typeface="Arial" panose="020B0604020202020204" pitchFamily="34" charset="0"/>
              </a:rPr>
              <a:t>As </a:t>
            </a:r>
            <a:r>
              <a:rPr lang="en-ZA" sz="2600" dirty="0">
                <a:solidFill>
                  <a:schemeClr val="tx1"/>
                </a:solidFill>
                <a:latin typeface="+mn-lt"/>
                <a:cs typeface="Arial" panose="020B0604020202020204" pitchFamily="34" charset="0"/>
              </a:rPr>
              <a:t>members of the </a:t>
            </a:r>
            <a:r>
              <a:rPr lang="en-ZA" sz="2600" dirty="0" err="1">
                <a:solidFill>
                  <a:schemeClr val="tx1"/>
                </a:solidFill>
                <a:latin typeface="+mn-lt"/>
                <a:cs typeface="Arial" panose="020B0604020202020204" pitchFamily="34" charset="0"/>
              </a:rPr>
              <a:t>StraSC</a:t>
            </a:r>
            <a:r>
              <a:rPr lang="en-ZA" sz="2600" dirty="0">
                <a:solidFill>
                  <a:schemeClr val="tx1"/>
                </a:solidFill>
                <a:latin typeface="+mn-lt"/>
                <a:cs typeface="Arial" panose="020B0604020202020204" pitchFamily="34" charset="0"/>
              </a:rPr>
              <a:t> your responsibility is to:</a:t>
            </a:r>
          </a:p>
          <a:p>
            <a:pPr marL="342900" indent="-342900">
              <a:buFont typeface="Arial" panose="020B0604020202020204" pitchFamily="34" charset="0"/>
              <a:buChar char="•"/>
            </a:pPr>
            <a:r>
              <a:rPr lang="en-ZA" sz="2600" dirty="0" smtClean="0">
                <a:solidFill>
                  <a:schemeClr val="tx1"/>
                </a:solidFill>
                <a:latin typeface="+mn-lt"/>
                <a:cs typeface="Arial" panose="020B0604020202020204" pitchFamily="34" charset="0"/>
              </a:rPr>
              <a:t>Drive processes assigned to your organization relating to Strategy Interventions</a:t>
            </a:r>
          </a:p>
          <a:p>
            <a:pPr marL="342900" indent="-342900">
              <a:buFont typeface="Arial" panose="020B0604020202020204" pitchFamily="34" charset="0"/>
              <a:buChar char="•"/>
            </a:pPr>
            <a:r>
              <a:rPr lang="en-ZA" sz="2600" dirty="0" smtClean="0">
                <a:solidFill>
                  <a:schemeClr val="tx1"/>
                </a:solidFill>
                <a:latin typeface="+mn-lt"/>
                <a:cs typeface="Arial" panose="020B0604020202020204" pitchFamily="34" charset="0"/>
              </a:rPr>
              <a:t>Provide feedback to Committee on progress of Actions</a:t>
            </a:r>
          </a:p>
          <a:p>
            <a:pPr marL="342900" indent="-342900">
              <a:buFont typeface="Arial" panose="020B0604020202020204" pitchFamily="34" charset="0"/>
              <a:buChar char="•"/>
            </a:pPr>
            <a:r>
              <a:rPr lang="en-ZA" sz="2600" dirty="0" smtClean="0">
                <a:solidFill>
                  <a:schemeClr val="tx1"/>
                </a:solidFill>
                <a:latin typeface="+mn-lt"/>
                <a:cs typeface="Arial" panose="020B0604020202020204" pitchFamily="34" charset="0"/>
              </a:rPr>
              <a:t>Disseminate </a:t>
            </a:r>
            <a:r>
              <a:rPr lang="en-ZA" sz="2600" dirty="0">
                <a:solidFill>
                  <a:schemeClr val="tx1"/>
                </a:solidFill>
                <a:latin typeface="+mn-lt"/>
                <a:cs typeface="Arial" panose="020B0604020202020204" pitchFamily="34" charset="0"/>
              </a:rPr>
              <a:t>information into the relevant departments / organisations </a:t>
            </a:r>
          </a:p>
          <a:p>
            <a:pPr marL="342900" indent="-342900">
              <a:buFont typeface="Arial" panose="020B0604020202020204" pitchFamily="34" charset="0"/>
              <a:buChar char="•"/>
            </a:pPr>
            <a:r>
              <a:rPr lang="en-ZA" sz="2600" dirty="0">
                <a:solidFill>
                  <a:schemeClr val="tx1"/>
                </a:solidFill>
                <a:latin typeface="+mn-lt"/>
                <a:cs typeface="Arial" panose="020B0604020202020204" pitchFamily="34" charset="0"/>
              </a:rPr>
              <a:t>Incorporate strategies’ recommendations into development </a:t>
            </a:r>
            <a:r>
              <a:rPr lang="en-ZA" sz="2600" dirty="0" smtClean="0">
                <a:solidFill>
                  <a:schemeClr val="tx1"/>
                </a:solidFill>
                <a:latin typeface="+mn-lt"/>
                <a:cs typeface="Arial" panose="020B0604020202020204" pitchFamily="34" charset="0"/>
              </a:rPr>
              <a:t>plans</a:t>
            </a:r>
          </a:p>
          <a:p>
            <a:pPr marL="342900" indent="-342900">
              <a:buFont typeface="Arial" panose="020B0604020202020204" pitchFamily="34" charset="0"/>
              <a:buChar char="•"/>
            </a:pPr>
            <a:endParaRPr lang="en-ZA" sz="26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11517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997" y="0"/>
            <a:ext cx="7772400" cy="819809"/>
          </a:xfrm>
        </p:spPr>
        <p:txBody>
          <a:bodyPr anchor="ctr" anchorCtr="0">
            <a:normAutofit/>
          </a:bodyPr>
          <a:lstStyle/>
          <a:p>
            <a:pPr algn="l"/>
            <a:r>
              <a:rPr lang="en-US" sz="2800" b="1" cap="all" dirty="0">
                <a:solidFill>
                  <a:schemeClr val="accent3">
                    <a:lumMod val="75000"/>
                  </a:schemeClr>
                </a:solidFill>
                <a:latin typeface="Gill Sans"/>
                <a:ea typeface="+mn-ea"/>
                <a:cs typeface="Gill Sans"/>
              </a:rPr>
              <a:t>Background to this Assignment</a:t>
            </a:r>
            <a:endParaRPr lang="en-ZA" sz="2800" b="1" cap="all" dirty="0">
              <a:solidFill>
                <a:schemeClr val="accent3">
                  <a:lumMod val="75000"/>
                </a:schemeClr>
              </a:solidFill>
              <a:latin typeface="Gill Sans"/>
              <a:ea typeface="+mn-ea"/>
              <a:cs typeface="Gill Sans"/>
            </a:endParaRPr>
          </a:p>
        </p:txBody>
      </p:sp>
      <p:sp>
        <p:nvSpPr>
          <p:cNvPr id="3" name="Subtitle 2"/>
          <p:cNvSpPr>
            <a:spLocks noGrp="1"/>
          </p:cNvSpPr>
          <p:nvPr>
            <p:ph type="subTitle" idx="1"/>
          </p:nvPr>
        </p:nvSpPr>
        <p:spPr>
          <a:xfrm>
            <a:off x="914401" y="603849"/>
            <a:ext cx="8229600" cy="5469155"/>
          </a:xfrm>
        </p:spPr>
        <p:txBody>
          <a:bodyPr/>
          <a:lstStyle/>
          <a:p>
            <a:pPr marL="342900" indent="-342900" algn="l">
              <a:buFont typeface="Arial" panose="020B0604020202020204" pitchFamily="34" charset="0"/>
              <a:buChar char="•"/>
            </a:pPr>
            <a:r>
              <a:rPr lang="en-ZA" sz="2600" dirty="0">
                <a:solidFill>
                  <a:schemeClr val="tx1"/>
                </a:solidFill>
                <a:latin typeface="+mn-lt"/>
                <a:cs typeface="Arial" panose="020B0604020202020204" pitchFamily="34" charset="0"/>
              </a:rPr>
              <a:t>Reconciliation Strategy for the </a:t>
            </a:r>
            <a:r>
              <a:rPr lang="en-ZA" sz="2600" dirty="0" smtClean="0">
                <a:solidFill>
                  <a:schemeClr val="tx1"/>
                </a:solidFill>
                <a:latin typeface="+mn-lt"/>
                <a:cs typeface="Arial" panose="020B0604020202020204" pitchFamily="34" charset="0"/>
              </a:rPr>
              <a:t>Richards Bay </a:t>
            </a:r>
            <a:r>
              <a:rPr lang="en-ZA" sz="2600" dirty="0">
                <a:solidFill>
                  <a:schemeClr val="tx1"/>
                </a:solidFill>
                <a:latin typeface="+mn-lt"/>
                <a:cs typeface="Arial" panose="020B0604020202020204" pitchFamily="34" charset="0"/>
              </a:rPr>
              <a:t>area was developed (</a:t>
            </a:r>
            <a:r>
              <a:rPr lang="en-ZA" sz="2600" dirty="0" smtClean="0">
                <a:solidFill>
                  <a:schemeClr val="tx1"/>
                </a:solidFill>
                <a:latin typeface="+mn-lt"/>
                <a:cs typeface="Arial" panose="020B0604020202020204" pitchFamily="34" charset="0"/>
              </a:rPr>
              <a:t>2015) </a:t>
            </a:r>
            <a:endParaRPr lang="en-ZA" sz="2600" dirty="0">
              <a:solidFill>
                <a:schemeClr val="tx1"/>
              </a:solidFill>
              <a:latin typeface="+mn-lt"/>
              <a:cs typeface="Arial" panose="020B0604020202020204" pitchFamily="34" charset="0"/>
            </a:endParaRPr>
          </a:p>
          <a:p>
            <a:pPr marL="342900" indent="-342900" algn="l">
              <a:buFont typeface="Arial" panose="020B0604020202020204" pitchFamily="34" charset="0"/>
              <a:buChar char="•"/>
            </a:pPr>
            <a:r>
              <a:rPr lang="en-ZA" sz="2600" dirty="0" smtClean="0">
                <a:solidFill>
                  <a:schemeClr val="tx1"/>
                </a:solidFill>
                <a:latin typeface="+mn-lt"/>
                <a:cs typeface="Arial" panose="020B0604020202020204" pitchFamily="34" charset="0"/>
              </a:rPr>
              <a:t>Recommends </a:t>
            </a:r>
            <a:r>
              <a:rPr lang="en-ZA" sz="2600" dirty="0">
                <a:solidFill>
                  <a:schemeClr val="tx1"/>
                </a:solidFill>
                <a:latin typeface="+mn-lt"/>
                <a:cs typeface="Arial" panose="020B0604020202020204" pitchFamily="34" charset="0"/>
              </a:rPr>
              <a:t>sequence of management and infrastructural interventions required to maintain acceptable assurances of supply to the users.</a:t>
            </a:r>
          </a:p>
        </p:txBody>
      </p:sp>
      <p:grpSp>
        <p:nvGrpSpPr>
          <p:cNvPr id="7" name="Group 6"/>
          <p:cNvGrpSpPr/>
          <p:nvPr/>
        </p:nvGrpSpPr>
        <p:grpSpPr>
          <a:xfrm>
            <a:off x="1264920" y="2659065"/>
            <a:ext cx="6248400" cy="4198935"/>
            <a:chOff x="229480" y="547626"/>
            <a:chExt cx="8914520" cy="6303069"/>
          </a:xfrm>
        </p:grpSpPr>
        <p:grpSp>
          <p:nvGrpSpPr>
            <p:cNvPr id="8" name="Group 7"/>
            <p:cNvGrpSpPr/>
            <p:nvPr/>
          </p:nvGrpSpPr>
          <p:grpSpPr>
            <a:xfrm>
              <a:off x="229480" y="547626"/>
              <a:ext cx="8914520" cy="6303069"/>
              <a:chOff x="229480" y="547626"/>
              <a:chExt cx="8914520" cy="6303069"/>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480" y="547626"/>
                <a:ext cx="8914520" cy="6303069"/>
              </a:xfrm>
              <a:prstGeom prst="rect">
                <a:avLst/>
              </a:prstGeom>
            </p:spPr>
          </p:pic>
          <p:sp>
            <p:nvSpPr>
              <p:cNvPr id="13" name="Freeform 12"/>
              <p:cNvSpPr/>
              <p:nvPr/>
            </p:nvSpPr>
            <p:spPr>
              <a:xfrm>
                <a:off x="2359742" y="5525729"/>
                <a:ext cx="943897" cy="806245"/>
              </a:xfrm>
              <a:custGeom>
                <a:avLst/>
                <a:gdLst>
                  <a:gd name="connsiteX0" fmla="*/ 501445 w 943897"/>
                  <a:gd name="connsiteY0" fmla="*/ 0 h 806245"/>
                  <a:gd name="connsiteX1" fmla="*/ 0 w 943897"/>
                  <a:gd name="connsiteY1" fmla="*/ 344129 h 806245"/>
                  <a:gd name="connsiteX2" fmla="*/ 442452 w 943897"/>
                  <a:gd name="connsiteY2" fmla="*/ 806245 h 806245"/>
                  <a:gd name="connsiteX3" fmla="*/ 825910 w 943897"/>
                  <a:gd name="connsiteY3" fmla="*/ 668594 h 806245"/>
                  <a:gd name="connsiteX4" fmla="*/ 943897 w 943897"/>
                  <a:gd name="connsiteY4" fmla="*/ 530942 h 806245"/>
                  <a:gd name="connsiteX5" fmla="*/ 786581 w 943897"/>
                  <a:gd name="connsiteY5" fmla="*/ 226142 h 806245"/>
                  <a:gd name="connsiteX6" fmla="*/ 501445 w 943897"/>
                  <a:gd name="connsiteY6" fmla="*/ 0 h 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897" h="806245">
                    <a:moveTo>
                      <a:pt x="501445" y="0"/>
                    </a:moveTo>
                    <a:lnTo>
                      <a:pt x="0" y="344129"/>
                    </a:lnTo>
                    <a:lnTo>
                      <a:pt x="442452" y="806245"/>
                    </a:lnTo>
                    <a:lnTo>
                      <a:pt x="825910" y="668594"/>
                    </a:lnTo>
                    <a:lnTo>
                      <a:pt x="943897" y="530942"/>
                    </a:lnTo>
                    <a:lnTo>
                      <a:pt x="786581" y="226142"/>
                    </a:lnTo>
                    <a:lnTo>
                      <a:pt x="501445" y="0"/>
                    </a:lnTo>
                    <a:close/>
                  </a:path>
                </a:pathLst>
              </a:cu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9" name="Freeform 8"/>
            <p:cNvSpPr/>
            <p:nvPr/>
          </p:nvSpPr>
          <p:spPr>
            <a:xfrm>
              <a:off x="3088457" y="584775"/>
              <a:ext cx="943897" cy="806245"/>
            </a:xfrm>
            <a:custGeom>
              <a:avLst/>
              <a:gdLst>
                <a:gd name="connsiteX0" fmla="*/ 501445 w 943897"/>
                <a:gd name="connsiteY0" fmla="*/ 0 h 806245"/>
                <a:gd name="connsiteX1" fmla="*/ 0 w 943897"/>
                <a:gd name="connsiteY1" fmla="*/ 344129 h 806245"/>
                <a:gd name="connsiteX2" fmla="*/ 442452 w 943897"/>
                <a:gd name="connsiteY2" fmla="*/ 806245 h 806245"/>
                <a:gd name="connsiteX3" fmla="*/ 825910 w 943897"/>
                <a:gd name="connsiteY3" fmla="*/ 668594 h 806245"/>
                <a:gd name="connsiteX4" fmla="*/ 943897 w 943897"/>
                <a:gd name="connsiteY4" fmla="*/ 530942 h 806245"/>
                <a:gd name="connsiteX5" fmla="*/ 786581 w 943897"/>
                <a:gd name="connsiteY5" fmla="*/ 226142 h 806245"/>
                <a:gd name="connsiteX6" fmla="*/ 501445 w 943897"/>
                <a:gd name="connsiteY6" fmla="*/ 0 h 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897" h="806245">
                  <a:moveTo>
                    <a:pt x="501445" y="0"/>
                  </a:moveTo>
                  <a:lnTo>
                    <a:pt x="0" y="344129"/>
                  </a:lnTo>
                  <a:lnTo>
                    <a:pt x="442452" y="806245"/>
                  </a:lnTo>
                  <a:lnTo>
                    <a:pt x="825910" y="668594"/>
                  </a:lnTo>
                  <a:lnTo>
                    <a:pt x="943897" y="530942"/>
                  </a:lnTo>
                  <a:lnTo>
                    <a:pt x="786581" y="226142"/>
                  </a:lnTo>
                  <a:lnTo>
                    <a:pt x="501445" y="0"/>
                  </a:lnTo>
                  <a:close/>
                </a:path>
              </a:pathLst>
            </a:cu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Freeform 9"/>
            <p:cNvSpPr/>
            <p:nvPr/>
          </p:nvSpPr>
          <p:spPr>
            <a:xfrm>
              <a:off x="7291749" y="1135381"/>
              <a:ext cx="1232820" cy="982982"/>
            </a:xfrm>
            <a:custGeom>
              <a:avLst/>
              <a:gdLst>
                <a:gd name="connsiteX0" fmla="*/ 501445 w 943897"/>
                <a:gd name="connsiteY0" fmla="*/ 0 h 806245"/>
                <a:gd name="connsiteX1" fmla="*/ 0 w 943897"/>
                <a:gd name="connsiteY1" fmla="*/ 344129 h 806245"/>
                <a:gd name="connsiteX2" fmla="*/ 442452 w 943897"/>
                <a:gd name="connsiteY2" fmla="*/ 806245 h 806245"/>
                <a:gd name="connsiteX3" fmla="*/ 825910 w 943897"/>
                <a:gd name="connsiteY3" fmla="*/ 668594 h 806245"/>
                <a:gd name="connsiteX4" fmla="*/ 943897 w 943897"/>
                <a:gd name="connsiteY4" fmla="*/ 530942 h 806245"/>
                <a:gd name="connsiteX5" fmla="*/ 786581 w 943897"/>
                <a:gd name="connsiteY5" fmla="*/ 226142 h 806245"/>
                <a:gd name="connsiteX6" fmla="*/ 501445 w 943897"/>
                <a:gd name="connsiteY6" fmla="*/ 0 h 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897" h="806245">
                  <a:moveTo>
                    <a:pt x="501445" y="0"/>
                  </a:moveTo>
                  <a:lnTo>
                    <a:pt x="0" y="344129"/>
                  </a:lnTo>
                  <a:lnTo>
                    <a:pt x="442452" y="806245"/>
                  </a:lnTo>
                  <a:lnTo>
                    <a:pt x="825910" y="668594"/>
                  </a:lnTo>
                  <a:lnTo>
                    <a:pt x="943897" y="530942"/>
                  </a:lnTo>
                  <a:lnTo>
                    <a:pt x="786581" y="226142"/>
                  </a:lnTo>
                  <a:lnTo>
                    <a:pt x="501445" y="0"/>
                  </a:lnTo>
                  <a:close/>
                </a:path>
              </a:pathLst>
            </a:cu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Freeform 10"/>
            <p:cNvSpPr/>
            <p:nvPr/>
          </p:nvSpPr>
          <p:spPr>
            <a:xfrm>
              <a:off x="8662833" y="1165657"/>
              <a:ext cx="128741" cy="117043"/>
            </a:xfrm>
            <a:custGeom>
              <a:avLst/>
              <a:gdLst>
                <a:gd name="connsiteX0" fmla="*/ 501445 w 943897"/>
                <a:gd name="connsiteY0" fmla="*/ 0 h 806245"/>
                <a:gd name="connsiteX1" fmla="*/ 0 w 943897"/>
                <a:gd name="connsiteY1" fmla="*/ 344129 h 806245"/>
                <a:gd name="connsiteX2" fmla="*/ 442452 w 943897"/>
                <a:gd name="connsiteY2" fmla="*/ 806245 h 806245"/>
                <a:gd name="connsiteX3" fmla="*/ 825910 w 943897"/>
                <a:gd name="connsiteY3" fmla="*/ 668594 h 806245"/>
                <a:gd name="connsiteX4" fmla="*/ 943897 w 943897"/>
                <a:gd name="connsiteY4" fmla="*/ 530942 h 806245"/>
                <a:gd name="connsiteX5" fmla="*/ 786581 w 943897"/>
                <a:gd name="connsiteY5" fmla="*/ 226142 h 806245"/>
                <a:gd name="connsiteX6" fmla="*/ 501445 w 943897"/>
                <a:gd name="connsiteY6" fmla="*/ 0 h 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897" h="806245">
                  <a:moveTo>
                    <a:pt x="501445" y="0"/>
                  </a:moveTo>
                  <a:lnTo>
                    <a:pt x="0" y="344129"/>
                  </a:lnTo>
                  <a:lnTo>
                    <a:pt x="442452" y="806245"/>
                  </a:lnTo>
                  <a:lnTo>
                    <a:pt x="825910" y="668594"/>
                  </a:lnTo>
                  <a:lnTo>
                    <a:pt x="943897" y="530942"/>
                  </a:lnTo>
                  <a:lnTo>
                    <a:pt x="786581" y="226142"/>
                  </a:lnTo>
                  <a:lnTo>
                    <a:pt x="501445" y="0"/>
                  </a:lnTo>
                  <a:close/>
                </a:path>
              </a:pathLst>
            </a:cu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598230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997" y="0"/>
            <a:ext cx="7772400" cy="819809"/>
          </a:xfrm>
        </p:spPr>
        <p:txBody>
          <a:bodyPr anchor="ctr" anchorCtr="0">
            <a:normAutofit/>
          </a:bodyPr>
          <a:lstStyle/>
          <a:p>
            <a:pPr algn="l"/>
            <a:r>
              <a:rPr lang="en-US" sz="2800" b="1" cap="all" dirty="0">
                <a:solidFill>
                  <a:schemeClr val="accent3">
                    <a:lumMod val="75000"/>
                  </a:schemeClr>
                </a:solidFill>
                <a:latin typeface="Gill Sans"/>
                <a:ea typeface="+mn-ea"/>
                <a:cs typeface="Gill Sans"/>
              </a:rPr>
              <a:t>Outcomes of previous assignment</a:t>
            </a:r>
            <a:endParaRPr lang="en-ZA" sz="2800" b="1" cap="all" dirty="0">
              <a:solidFill>
                <a:schemeClr val="accent3">
                  <a:lumMod val="75000"/>
                </a:schemeClr>
              </a:solidFill>
              <a:latin typeface="Gill Sans"/>
              <a:ea typeface="+mn-ea"/>
              <a:cs typeface="Gill Sans"/>
            </a:endParaRPr>
          </a:p>
        </p:txBody>
      </p:sp>
      <p:sp>
        <p:nvSpPr>
          <p:cNvPr id="3" name="Subtitle 2"/>
          <p:cNvSpPr>
            <a:spLocks noGrp="1"/>
          </p:cNvSpPr>
          <p:nvPr>
            <p:ph type="subTitle" idx="1"/>
          </p:nvPr>
        </p:nvSpPr>
        <p:spPr>
          <a:xfrm>
            <a:off x="0" y="885749"/>
            <a:ext cx="9301397" cy="6017971"/>
          </a:xfrm>
        </p:spPr>
        <p:txBody>
          <a:bodyPr/>
          <a:lstStyle/>
          <a:p>
            <a:pPr algn="l"/>
            <a:r>
              <a:rPr lang="en-ZA" sz="3200" dirty="0" smtClean="0">
                <a:solidFill>
                  <a:schemeClr val="tx1"/>
                </a:solidFill>
                <a:latin typeface="+mn-lt"/>
                <a:ea typeface="ＭＳ Ｐゴシック" charset="0"/>
                <a:cs typeface="+mn-cs"/>
              </a:rPr>
              <a:t>Options</a:t>
            </a:r>
            <a:r>
              <a:rPr lang="en-ZA" sz="3200" dirty="0" smtClean="0">
                <a:solidFill>
                  <a:schemeClr val="tx1"/>
                </a:solidFill>
                <a:latin typeface="+mn-lt"/>
                <a:cs typeface="Arial" panose="020B0604020202020204" pitchFamily="34" charset="0"/>
              </a:rPr>
              <a:t> for reconciling increasing water requirements with the current supply in the Mhlathuze Catchment included:</a:t>
            </a:r>
          </a:p>
          <a:p>
            <a:pPr marL="342900" indent="-342900" algn="l">
              <a:buFont typeface="Arial" panose="020B0604020202020204" pitchFamily="34" charset="0"/>
              <a:buChar char="•"/>
            </a:pPr>
            <a:r>
              <a:rPr lang="en-ZA" sz="2500" dirty="0" smtClean="0">
                <a:solidFill>
                  <a:schemeClr val="tx1"/>
                </a:solidFill>
                <a:latin typeface="+mn-lt"/>
                <a:cs typeface="Arial" panose="020B0604020202020204" pitchFamily="34" charset="0"/>
              </a:rPr>
              <a:t>Water </a:t>
            </a:r>
            <a:r>
              <a:rPr lang="en-ZA" sz="2500" dirty="0">
                <a:solidFill>
                  <a:schemeClr val="tx1"/>
                </a:solidFill>
                <a:latin typeface="+mn-lt"/>
                <a:cs typeface="Arial" panose="020B0604020202020204" pitchFamily="34" charset="0"/>
              </a:rPr>
              <a:t>Conservation and Demand Management (WC/WDM)</a:t>
            </a:r>
          </a:p>
          <a:p>
            <a:pPr marL="342900" indent="-342900" algn="l">
              <a:buFont typeface="Arial" panose="020B0604020202020204" pitchFamily="34" charset="0"/>
              <a:buChar char="•"/>
            </a:pPr>
            <a:r>
              <a:rPr lang="en-ZA" sz="2500" dirty="0">
                <a:solidFill>
                  <a:schemeClr val="tx1"/>
                </a:solidFill>
                <a:latin typeface="+mn-lt"/>
                <a:cs typeface="Arial" panose="020B0604020202020204" pitchFamily="34" charset="0"/>
              </a:rPr>
              <a:t>Removal of Invasive Alien Plants (IAPs</a:t>
            </a:r>
            <a:r>
              <a:rPr lang="en-ZA" sz="2500" dirty="0" smtClean="0">
                <a:solidFill>
                  <a:schemeClr val="tx1"/>
                </a:solidFill>
                <a:latin typeface="+mn-lt"/>
                <a:cs typeface="Arial" panose="020B0604020202020204" pitchFamily="34" charset="0"/>
              </a:rPr>
              <a:t>) and unlawful afforestation</a:t>
            </a:r>
            <a:endParaRPr lang="en-ZA" sz="2500" dirty="0">
              <a:solidFill>
                <a:schemeClr val="tx1"/>
              </a:solidFill>
              <a:latin typeface="+mn-lt"/>
              <a:cs typeface="Arial" panose="020B0604020202020204" pitchFamily="34" charset="0"/>
            </a:endParaRPr>
          </a:p>
          <a:p>
            <a:pPr marL="342900" indent="-342900" algn="l">
              <a:buFont typeface="Arial" panose="020B0604020202020204" pitchFamily="34" charset="0"/>
              <a:buChar char="•"/>
            </a:pPr>
            <a:r>
              <a:rPr lang="en-ZA" sz="2500" dirty="0" smtClean="0">
                <a:solidFill>
                  <a:schemeClr val="tx1"/>
                </a:solidFill>
                <a:latin typeface="+mn-lt"/>
                <a:cs typeface="Arial" panose="020B0604020202020204" pitchFamily="34" charset="0"/>
              </a:rPr>
              <a:t>Infrastructure: Raising Goedertrouw, Transfers: Thukela &amp; Umfolozi, Nseleni Dam </a:t>
            </a:r>
            <a:endParaRPr lang="en-ZA" sz="2500" dirty="0">
              <a:solidFill>
                <a:schemeClr val="tx1"/>
              </a:solidFill>
              <a:latin typeface="+mn-lt"/>
              <a:cs typeface="Arial" panose="020B0604020202020204" pitchFamily="34" charset="0"/>
            </a:endParaRPr>
          </a:p>
          <a:p>
            <a:pPr marL="342900" indent="-342900" algn="l">
              <a:buFont typeface="Arial" panose="020B0604020202020204" pitchFamily="34" charset="0"/>
              <a:buChar char="•"/>
            </a:pPr>
            <a:r>
              <a:rPr lang="en-ZA" sz="2500" dirty="0" smtClean="0">
                <a:solidFill>
                  <a:schemeClr val="tx1"/>
                </a:solidFill>
                <a:latin typeface="+mn-lt"/>
                <a:cs typeface="Arial" panose="020B0604020202020204" pitchFamily="34" charset="0"/>
              </a:rPr>
              <a:t>Improvement of System Operation</a:t>
            </a:r>
          </a:p>
          <a:p>
            <a:pPr marL="342900" indent="-342900">
              <a:buFont typeface="Arial" panose="020B0604020202020204" pitchFamily="34" charset="0"/>
              <a:buChar char="•"/>
            </a:pPr>
            <a:r>
              <a:rPr lang="en-ZA" sz="2400" dirty="0">
                <a:solidFill>
                  <a:schemeClr val="tx1"/>
                </a:solidFill>
                <a:cs typeface="Arial" panose="020B0604020202020204" pitchFamily="34" charset="0"/>
              </a:rPr>
              <a:t>Seawater Desalination</a:t>
            </a:r>
          </a:p>
          <a:p>
            <a:pPr marL="342900" indent="-342900">
              <a:buFont typeface="Arial" panose="020B0604020202020204" pitchFamily="34" charset="0"/>
              <a:buChar char="•"/>
            </a:pPr>
            <a:r>
              <a:rPr lang="en-ZA" sz="2400" dirty="0">
                <a:solidFill>
                  <a:schemeClr val="tx1"/>
                </a:solidFill>
                <a:cs typeface="Arial" panose="020B0604020202020204" pitchFamily="34" charset="0"/>
              </a:rPr>
              <a:t>Reuse of treated effluent</a:t>
            </a:r>
          </a:p>
          <a:p>
            <a:pPr marL="342900" indent="-342900">
              <a:buFont typeface="Arial" panose="020B0604020202020204" pitchFamily="34" charset="0"/>
              <a:buChar char="•"/>
            </a:pPr>
            <a:r>
              <a:rPr lang="en-ZA" sz="2400" dirty="0">
                <a:solidFill>
                  <a:schemeClr val="tx1"/>
                </a:solidFill>
                <a:cs typeface="Arial" panose="020B0604020202020204" pitchFamily="34" charset="0"/>
              </a:rPr>
              <a:t>Improved billing of irrigators</a:t>
            </a:r>
          </a:p>
          <a:p>
            <a:pPr algn="l"/>
            <a:r>
              <a:rPr lang="en-ZA" sz="2500" dirty="0" smtClean="0">
                <a:solidFill>
                  <a:schemeClr val="tx1"/>
                </a:solidFill>
                <a:latin typeface="+mn-lt"/>
                <a:cs typeface="Arial" panose="020B0604020202020204" pitchFamily="34" charset="0"/>
              </a:rPr>
              <a:t> </a:t>
            </a:r>
          </a:p>
        </p:txBody>
      </p:sp>
      <p:sp>
        <p:nvSpPr>
          <p:cNvPr id="4" name="Rectangle 3"/>
          <p:cNvSpPr/>
          <p:nvPr/>
        </p:nvSpPr>
        <p:spPr>
          <a:xfrm>
            <a:off x="304800" y="5934670"/>
            <a:ext cx="8839200" cy="646331"/>
          </a:xfrm>
          <a:prstGeom prst="rect">
            <a:avLst/>
          </a:prstGeom>
        </p:spPr>
        <p:txBody>
          <a:bodyPr wrap="square">
            <a:spAutoFit/>
          </a:bodyPr>
          <a:lstStyle/>
          <a:p>
            <a:r>
              <a:rPr lang="en-US" altLang="en-US" b="1" dirty="0"/>
              <a:t>Please visit: </a:t>
            </a:r>
            <a:r>
              <a:rPr lang="en-US" altLang="en-US" b="1" dirty="0">
                <a:hlinkClick r:id="rId2"/>
              </a:rPr>
              <a:t>http://www6.dwa.gov.za/iwrp/projects.aspx</a:t>
            </a:r>
            <a:r>
              <a:rPr lang="en-US" altLang="en-US" b="1" dirty="0"/>
              <a:t> for all project related information</a:t>
            </a:r>
          </a:p>
        </p:txBody>
      </p:sp>
    </p:spTree>
    <p:extLst>
      <p:ext uri="{BB962C8B-B14F-4D97-AF65-F5344CB8AC3E}">
        <p14:creationId xmlns:p14="http://schemas.microsoft.com/office/powerpoint/2010/main" val="3608374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6898" y="400997"/>
            <a:ext cx="8428534" cy="612594"/>
          </a:xfrm>
        </p:spPr>
        <p:txBody>
          <a:bodyPr/>
          <a:lstStyle/>
          <a:p>
            <a:r>
              <a:rPr lang="en-ZA" dirty="0" smtClean="0">
                <a:solidFill>
                  <a:schemeClr val="accent3">
                    <a:lumMod val="75000"/>
                  </a:schemeClr>
                </a:solidFill>
              </a:rPr>
              <a:t>Why Continuation of a Strategy? (This Study)</a:t>
            </a:r>
            <a:endParaRPr lang="en-ZA" sz="2800" dirty="0"/>
          </a:p>
        </p:txBody>
      </p:sp>
      <p:sp>
        <p:nvSpPr>
          <p:cNvPr id="9" name="Content Placeholder 2"/>
          <p:cNvSpPr txBox="1">
            <a:spLocks/>
          </p:cNvSpPr>
          <p:nvPr/>
        </p:nvSpPr>
        <p:spPr>
          <a:xfrm>
            <a:off x="916898" y="1138958"/>
            <a:ext cx="8125502" cy="5562600"/>
          </a:xfrm>
          <a:prstGeom prst="rect">
            <a:avLst/>
          </a:prstGeom>
        </p:spPr>
        <p:txBody>
          <a:bodyPr/>
          <a:lstStyle>
            <a:lvl1pPr marL="0" indent="0" algn="l" defTabSz="457200" rtl="0" eaLnBrk="0" fontAlgn="base" hangingPunct="0">
              <a:spcBef>
                <a:spcPct val="20000"/>
              </a:spcBef>
              <a:spcAft>
                <a:spcPct val="0"/>
              </a:spcAft>
              <a:buFont typeface="Arial" pitchFamily="34" charset="0"/>
              <a:buNone/>
              <a:defRPr lang="en-US" sz="2000" kern="1200" dirty="0" smtClean="0">
                <a:solidFill>
                  <a:srgbClr val="A4B16F"/>
                </a:solidFill>
                <a:latin typeface="Gill Sans"/>
                <a:ea typeface="+mn-ea"/>
                <a:cs typeface="Gill Sans"/>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1313" lvl="1" indent="-342900" algn="l">
              <a:spcBef>
                <a:spcPts val="1200"/>
              </a:spcBef>
              <a:buFont typeface="Arial" charset="0"/>
              <a:buChar char="•"/>
              <a:defRPr/>
            </a:pPr>
            <a:r>
              <a:rPr lang="en-ZA" sz="2400" dirty="0">
                <a:solidFill>
                  <a:schemeClr val="tx1"/>
                </a:solidFill>
              </a:rPr>
              <a:t>Water balances need to be continuously monitored / investigated and the strategy regularly updated to remain technically relevant.</a:t>
            </a:r>
          </a:p>
          <a:p>
            <a:pPr marL="341313" lvl="1" indent="-342900" algn="l">
              <a:spcBef>
                <a:spcPts val="1200"/>
              </a:spcBef>
              <a:buFont typeface="Arial" charset="0"/>
              <a:buChar char="•"/>
              <a:defRPr/>
            </a:pPr>
            <a:r>
              <a:rPr lang="en-ZA" sz="2400" dirty="0">
                <a:solidFill>
                  <a:schemeClr val="tx1"/>
                </a:solidFill>
              </a:rPr>
              <a:t>Ensures that intervention planning can be implemented taking into account any changes that may impact on the projected water balance.</a:t>
            </a:r>
          </a:p>
          <a:p>
            <a:pPr marL="341313" lvl="1" indent="-342900" algn="l">
              <a:spcBef>
                <a:spcPts val="1200"/>
              </a:spcBef>
              <a:buFont typeface="Arial" charset="0"/>
              <a:buChar char="•"/>
              <a:defRPr/>
            </a:pPr>
            <a:r>
              <a:rPr lang="en-ZA" sz="2400" b="1" dirty="0">
                <a:solidFill>
                  <a:schemeClr val="tx1"/>
                </a:solidFill>
              </a:rPr>
              <a:t>Study Objective: </a:t>
            </a:r>
            <a:r>
              <a:rPr lang="en-ZA" sz="2400" dirty="0">
                <a:solidFill>
                  <a:schemeClr val="tx1"/>
                </a:solidFill>
              </a:rPr>
              <a:t>In-depth review, systematically update and improve the water resource reconciliation strategy so that it remains </a:t>
            </a:r>
            <a:r>
              <a:rPr lang="en-ZA" sz="2400" b="1" dirty="0">
                <a:solidFill>
                  <a:schemeClr val="tx1"/>
                </a:solidFill>
              </a:rPr>
              <a:t>relevant, technically sound, economically viable, socially acceptable and sustainable </a:t>
            </a:r>
            <a:r>
              <a:rPr lang="en-ZA" sz="2400" dirty="0">
                <a:solidFill>
                  <a:schemeClr val="tx1"/>
                </a:solidFill>
              </a:rPr>
              <a:t>and thus </a:t>
            </a:r>
            <a:r>
              <a:rPr lang="en-ZA" sz="2400" b="1" dirty="0">
                <a:solidFill>
                  <a:schemeClr val="tx1"/>
                </a:solidFill>
              </a:rPr>
              <a:t>enabling the implementation of the strategy by the relevant authorities</a:t>
            </a:r>
            <a:r>
              <a:rPr lang="en-ZA" sz="2400" dirty="0">
                <a:solidFill>
                  <a:schemeClr val="tx1"/>
                </a:solidFill>
              </a:rPr>
              <a:t>. </a:t>
            </a:r>
          </a:p>
        </p:txBody>
      </p:sp>
    </p:spTree>
    <p:extLst>
      <p:ext uri="{BB962C8B-B14F-4D97-AF65-F5344CB8AC3E}">
        <p14:creationId xmlns:p14="http://schemas.microsoft.com/office/powerpoint/2010/main" val="2341827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116" y="366707"/>
            <a:ext cx="7772400" cy="612594"/>
          </a:xfrm>
        </p:spPr>
        <p:txBody>
          <a:bodyPr/>
          <a:lstStyle/>
          <a:p>
            <a:r>
              <a:rPr lang="en-ZA" dirty="0" smtClean="0">
                <a:solidFill>
                  <a:schemeClr val="accent3">
                    <a:lumMod val="75000"/>
                  </a:schemeClr>
                </a:solidFill>
              </a:rPr>
              <a:t>Purpose of the Meeting</a:t>
            </a:r>
            <a:endParaRPr lang="en-ZA" sz="2800" dirty="0"/>
          </a:p>
        </p:txBody>
      </p:sp>
      <p:sp>
        <p:nvSpPr>
          <p:cNvPr id="9" name="Content Placeholder 2"/>
          <p:cNvSpPr txBox="1">
            <a:spLocks/>
          </p:cNvSpPr>
          <p:nvPr/>
        </p:nvSpPr>
        <p:spPr>
          <a:xfrm>
            <a:off x="963116" y="1295400"/>
            <a:ext cx="8058964" cy="5562600"/>
          </a:xfrm>
          <a:prstGeom prst="rect">
            <a:avLst/>
          </a:prstGeom>
        </p:spPr>
        <p:txBody>
          <a:bodyPr/>
          <a:lstStyle>
            <a:lvl1pPr marL="0" indent="0" algn="l" defTabSz="457200" rtl="0" eaLnBrk="0" fontAlgn="base" hangingPunct="0">
              <a:spcBef>
                <a:spcPct val="20000"/>
              </a:spcBef>
              <a:spcAft>
                <a:spcPct val="0"/>
              </a:spcAft>
              <a:buFont typeface="Arial" pitchFamily="34" charset="0"/>
              <a:buNone/>
              <a:defRPr lang="en-US" sz="2000" kern="1200" dirty="0" smtClean="0">
                <a:solidFill>
                  <a:srgbClr val="A4B16F"/>
                </a:solidFill>
                <a:latin typeface="Gill Sans"/>
                <a:ea typeface="+mn-ea"/>
                <a:cs typeface="Gill Sans"/>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1313" lvl="1" indent="-342900" algn="l">
              <a:spcBef>
                <a:spcPts val="1200"/>
              </a:spcBef>
              <a:buFont typeface="Arial" charset="0"/>
              <a:buChar char="•"/>
              <a:defRPr/>
            </a:pPr>
            <a:r>
              <a:rPr lang="en-ZA" dirty="0">
                <a:solidFill>
                  <a:schemeClr val="tx1"/>
                </a:solidFill>
              </a:rPr>
              <a:t>Feedback on Strategy interventions</a:t>
            </a:r>
          </a:p>
          <a:p>
            <a:pPr marL="341313" lvl="1" indent="-342900" algn="l">
              <a:spcBef>
                <a:spcPts val="1200"/>
              </a:spcBef>
              <a:buFont typeface="Arial" charset="0"/>
              <a:buChar char="•"/>
              <a:defRPr/>
            </a:pPr>
            <a:r>
              <a:rPr lang="en-ZA" dirty="0" smtClean="0">
                <a:solidFill>
                  <a:schemeClr val="tx1"/>
                </a:solidFill>
              </a:rPr>
              <a:t>Overview </a:t>
            </a:r>
            <a:r>
              <a:rPr lang="en-ZA" dirty="0">
                <a:solidFill>
                  <a:schemeClr val="tx1"/>
                </a:solidFill>
              </a:rPr>
              <a:t>of study activities </a:t>
            </a:r>
            <a:r>
              <a:rPr lang="en-ZA" dirty="0" smtClean="0">
                <a:solidFill>
                  <a:schemeClr val="tx1"/>
                </a:solidFill>
              </a:rPr>
              <a:t>since </a:t>
            </a:r>
            <a:r>
              <a:rPr lang="en-ZA" dirty="0" err="1" smtClean="0">
                <a:solidFill>
                  <a:schemeClr val="tx1"/>
                </a:solidFill>
              </a:rPr>
              <a:t>StraSC</a:t>
            </a:r>
            <a:r>
              <a:rPr lang="en-ZA" dirty="0" smtClean="0">
                <a:solidFill>
                  <a:schemeClr val="tx1"/>
                </a:solidFill>
              </a:rPr>
              <a:t> Meeting 3 (4 Sept 2019)</a:t>
            </a:r>
            <a:endParaRPr lang="en-ZA" dirty="0">
              <a:solidFill>
                <a:schemeClr val="tx1"/>
              </a:solidFill>
            </a:endParaRPr>
          </a:p>
        </p:txBody>
      </p:sp>
    </p:spTree>
    <p:extLst>
      <p:ext uri="{BB962C8B-B14F-4D97-AF65-F5344CB8AC3E}">
        <p14:creationId xmlns:p14="http://schemas.microsoft.com/office/powerpoint/2010/main" val="3743120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6519" y="770043"/>
            <a:ext cx="8900160" cy="6087957"/>
          </a:xfrm>
          <a:prstGeom prst="rect">
            <a:avLst/>
          </a:prstGeom>
        </p:spPr>
      </p:pic>
      <p:sp>
        <p:nvSpPr>
          <p:cNvPr id="2" name="Title 1"/>
          <p:cNvSpPr>
            <a:spLocks noGrp="1"/>
          </p:cNvSpPr>
          <p:nvPr>
            <p:ph type="ctrTitle"/>
          </p:nvPr>
        </p:nvSpPr>
        <p:spPr>
          <a:xfrm>
            <a:off x="929390" y="137723"/>
            <a:ext cx="7934251" cy="819809"/>
          </a:xfrm>
        </p:spPr>
        <p:txBody>
          <a:bodyPr/>
          <a:lstStyle/>
          <a:p>
            <a:r>
              <a:rPr lang="en-US" dirty="0" smtClean="0">
                <a:solidFill>
                  <a:schemeClr val="accent3">
                    <a:lumMod val="75000"/>
                  </a:schemeClr>
                </a:solidFill>
              </a:rPr>
              <a:t>Matters Arising: Action list</a:t>
            </a:r>
            <a:endParaRPr lang="en-ZA" sz="2800" b="1" dirty="0">
              <a:solidFill>
                <a:schemeClr val="accent3">
                  <a:lumMod val="75000"/>
                </a:schemeClr>
              </a:solidFill>
            </a:endParaRPr>
          </a:p>
        </p:txBody>
      </p:sp>
      <p:pic>
        <p:nvPicPr>
          <p:cNvPr id="10"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768" y="498801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5655" y="542607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455" y="598995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455" y="153665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455" y="105101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455" y="204136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455" y="257823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1895" y="317259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tick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8015" y="3762917"/>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20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40743</TotalTime>
  <Words>1051</Words>
  <Application>Microsoft Office PowerPoint</Application>
  <PresentationFormat>On-screen Show (4:3)</PresentationFormat>
  <Paragraphs>330</Paragraphs>
  <Slides>32</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ＭＳ Ｐゴシック</vt:lpstr>
      <vt:lpstr>Arial</vt:lpstr>
      <vt:lpstr>Calibri</vt:lpstr>
      <vt:lpstr>Courier New</vt:lpstr>
      <vt:lpstr>Gill Sans</vt:lpstr>
      <vt:lpstr>Gill Snas</vt:lpstr>
      <vt:lpstr>Times New Roman</vt:lpstr>
      <vt:lpstr>Wingdings</vt:lpstr>
      <vt:lpstr>1_Office Theme</vt:lpstr>
      <vt:lpstr>2_Office Theme</vt:lpstr>
      <vt:lpstr>IMPLEMENTATION AND MAINTENANCE OF THE WATER RECONCILIATION STRATEGY FOR RICHARDS BAY AND SURROUNDING TOWNS  Strategy Steering Committee Meeting  (StraSC) 4  Thursday, 25 June 2020</vt:lpstr>
      <vt:lpstr>Agenda</vt:lpstr>
      <vt:lpstr>IMPLEMENTATION AND MAINTENANCE OF THE WATER RECONCILIATION STRATEGY FOR RICHARDS BAY AND SURROUNDING TOWNS  Strategy Steering Committee Meeting  (StraSC) 4  Item 4: Purpose of the  Meeting</vt:lpstr>
      <vt:lpstr>ROLE OF THE STRATEGY STEERING COMMITTEE</vt:lpstr>
      <vt:lpstr>Background to this Assignment</vt:lpstr>
      <vt:lpstr>Outcomes of previous assignment</vt:lpstr>
      <vt:lpstr>Why Continuation of a Strategy? (This Study)</vt:lpstr>
      <vt:lpstr>Purpose of the Meeting</vt:lpstr>
      <vt:lpstr>Matters Arising: Action list</vt:lpstr>
      <vt:lpstr>PowerPoint Presentation</vt:lpstr>
      <vt:lpstr>IMPLEMENTATION AND MAINTENANCE OF THE WATER RECONCILIATION STRATEGY FOR RICHARDS BAY AND SURROUNDING TOWNS  Strategy Steering Committee Meeting  (StraSC) 4  Item 7: Status of Strategy (2015) Interventions  </vt:lpstr>
      <vt:lpstr>PowerPoint Presentation</vt:lpstr>
      <vt:lpstr>IMPLEMENTATION AND MAINTENANCE OF THE WATER RECONCILIATION STRATEGY FOR RICHARDS BAY AND SURROUNDING TOWNS  Strategy Steering Committee Meeting  (StraSC) 4  Item 8: Overview of Study  Activities  </vt:lpstr>
      <vt:lpstr>PowerPoint Presentation</vt:lpstr>
      <vt:lpstr>PowerPoint Presentation</vt:lpstr>
      <vt:lpstr>PowerPoint Presentation</vt:lpstr>
      <vt:lpstr>IMPLEMENTATION AND MAINTENANCE OF THE WATER RECONCILIATION STRATEGY FOR RICHARDS BAY AND SURROUNDING TOWNS  Strategy Steering Committee Meeting  (StraSC 4)   Item 9: Current Progress: Water Resources  </vt:lpstr>
      <vt:lpstr> Task 7: Water Resources Analyses</vt:lpstr>
      <vt:lpstr> Summary of supporting information</vt:lpstr>
      <vt:lpstr> Summary of supporting information</vt:lpstr>
      <vt:lpstr>PowerPoint Presentation</vt:lpstr>
      <vt:lpstr> Water Resources Yield Analyses</vt:lpstr>
      <vt:lpstr> Water Resources Yield Analyses</vt:lpstr>
      <vt:lpstr> Water Resources Yield Analyses</vt:lpstr>
      <vt:lpstr>Water Resources Planning Model Scenario Analyses</vt:lpstr>
      <vt:lpstr>Simplified water balance</vt:lpstr>
      <vt:lpstr>Adjusted scale</vt:lpstr>
      <vt:lpstr>Simplified water balance</vt:lpstr>
      <vt:lpstr>Simplified water balance</vt:lpstr>
      <vt:lpstr>Simplified water balance</vt:lpstr>
      <vt:lpstr>Water Resources Planning Model Scenario Analyses</vt:lpstr>
      <vt:lpstr>IMPLEMENTATION AND MAINTENANCE OF THE WATER RECONCILIATION STRATEGY FOR RICHARDS BAY AND SURROUNDING TOWNS  Strategy Steering Committee Meeting  (StraSC 4)  Item 10: Discussion and Comments  </vt:lpstr>
    </vt:vector>
  </TitlesOfParts>
  <Company>BKS PTY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Guy</dc:creator>
  <cp:lastModifiedBy>Caryn Seago</cp:lastModifiedBy>
  <cp:revision>762</cp:revision>
  <cp:lastPrinted>2019-08-28T06:30:02Z</cp:lastPrinted>
  <dcterms:created xsi:type="dcterms:W3CDTF">2014-08-06T06:48:46Z</dcterms:created>
  <dcterms:modified xsi:type="dcterms:W3CDTF">2020-06-25T07:32:04Z</dcterms:modified>
</cp:coreProperties>
</file>